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sldIdLst>
    <p:sldId id="256" r:id="rId2"/>
    <p:sldId id="319" r:id="rId3"/>
    <p:sldId id="259" r:id="rId4"/>
    <p:sldId id="292" r:id="rId5"/>
    <p:sldId id="337" r:id="rId6"/>
    <p:sldId id="294" r:id="rId7"/>
    <p:sldId id="258" r:id="rId8"/>
    <p:sldId id="295" r:id="rId9"/>
    <p:sldId id="320" r:id="rId10"/>
    <p:sldId id="322" r:id="rId11"/>
    <p:sldId id="344" r:id="rId12"/>
    <p:sldId id="301" r:id="rId13"/>
    <p:sldId id="297" r:id="rId14"/>
    <p:sldId id="298" r:id="rId15"/>
    <p:sldId id="300" r:id="rId16"/>
    <p:sldId id="333" r:id="rId17"/>
    <p:sldId id="330" r:id="rId18"/>
    <p:sldId id="299" r:id="rId19"/>
    <p:sldId id="329" r:id="rId20"/>
    <p:sldId id="332" r:id="rId21"/>
    <p:sldId id="336" r:id="rId22"/>
    <p:sldId id="334" r:id="rId23"/>
    <p:sldId id="335" r:id="rId24"/>
    <p:sldId id="290" r:id="rId25"/>
    <p:sldId id="311" r:id="rId26"/>
    <p:sldId id="310" r:id="rId27"/>
    <p:sldId id="309" r:id="rId28"/>
    <p:sldId id="308" r:id="rId29"/>
    <p:sldId id="307" r:id="rId30"/>
    <p:sldId id="306" r:id="rId31"/>
    <p:sldId id="345" r:id="rId32"/>
    <p:sldId id="342" r:id="rId33"/>
    <p:sldId id="343" r:id="rId34"/>
    <p:sldId id="282" r:id="rId35"/>
    <p:sldId id="341" r:id="rId36"/>
    <p:sldId id="287" r:id="rId37"/>
    <p:sldId id="346" r:id="rId38"/>
    <p:sldId id="339" r:id="rId39"/>
  </p:sldIdLst>
  <p:sldSz cx="19007138"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2C38"/>
    <a:srgbClr val="7DB3E1"/>
    <a:srgbClr val="0C4178"/>
    <a:srgbClr val="91AB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FAB278-C86F-9128-A7CA-3DDA40E0D8DB}" v="823" dt="2024-04-18T18:37:56.529"/>
    <p1510:client id="{0F44E316-E982-01C1-DD70-9BAC7ED45BE6}" v="305" dt="2024-04-17T18:50:49.940"/>
    <p1510:client id="{1048160B-0065-E8CE-02F7-8EC2B90F1994}" v="276" dt="2024-04-18T14:48:59.383"/>
    <p1510:client id="{110F8B06-63C4-7E90-2026-F97C860003E2}" v="29" dt="2024-04-18T18:25:55.819"/>
    <p1510:client id="{11B5927B-EEFF-19D4-4229-0ADA4FD7E730}" v="198" dt="2024-04-18T08:59:52.934"/>
    <p1510:client id="{15DE261D-8A8C-F10D-93CF-5EE3AEBCD74F}" v="1296" dt="2024-04-18T21:48:52.543"/>
    <p1510:client id="{178CF266-3DAA-8C7A-277A-C1DF5074A9FF}" v="338" dt="2024-04-18T12:54:00.210"/>
    <p1510:client id="{1EEB4826-7A6A-E8AA-9ACA-F24922A5F71C}" v="219" dt="2024-04-19T05:38:46.066"/>
    <p1510:client id="{26F98CF3-0245-8D81-36AC-0800A8E65B0A}" v="37" dt="2024-04-18T12:34:09.887"/>
    <p1510:client id="{27A7DA89-D4A9-71EB-C9C3-A9D75110E3CA}" v="42" dt="2024-04-18T14:10:50.783"/>
    <p1510:client id="{2917C1DD-C840-6971-DAC7-386E00866844}" v="126" dt="2024-04-18T14:59:16.807"/>
    <p1510:client id="{335C8087-F80D-9389-D4BA-F5496EE27F91}" v="1619" dt="2024-04-17T19:47:59.913"/>
    <p1510:client id="{340D3099-DB97-1F81-9A66-5903370A2764}" v="3" dt="2024-04-18T14:52:44.836"/>
    <p1510:client id="{48BB1AA2-7FD0-61D8-C0F2-254E575E7318}" v="40" dt="2024-04-18T13:48:40.148"/>
    <p1510:client id="{50AEA91E-1ABB-4508-9472-CBCC550ADAAE}" v="4" dt="2024-04-18T18:52:13.223"/>
    <p1510:client id="{6471FA6A-A7B8-538C-B76C-4BD8EC40CD4A}" v="2" dt="2024-04-18T14:53:37.425"/>
    <p1510:client id="{6D62AF85-0379-2C87-473B-3806A3CAF5BF}" v="543" dt="2024-04-17T22:09:12.538"/>
    <p1510:client id="{6FD04E40-F76D-5046-02CF-A5D8B8379DD0}" v="14" dt="2024-04-18T22:13:42.641"/>
    <p1510:client id="{74F3202C-9016-6B3D-D8DD-3A00A8B96D58}" v="1591" dt="2024-04-17T14:14:52.117"/>
    <p1510:client id="{7CEB05E9-8046-33BC-23AE-EEE856E4BD07}" v="14" dt="2024-04-18T08:39:26.463"/>
    <p1510:client id="{89B38299-0885-3ED1-449D-B5947E657BE7}" v="526" dt="2024-04-17T20:08:03.423"/>
    <p1510:client id="{8BF3DC51-C7D7-8ECF-F069-6A823F0192E2}" v="2" dt="2024-04-19T11:32:55.209"/>
    <p1510:client id="{8D2D5D1B-BF03-C191-F72C-FC93358EF34B}" v="35" dt="2024-04-18T18:53:52.798"/>
    <p1510:client id="{8F52BB1E-BB88-5E88-EB72-EAF9CD736490}" v="155" dt="2024-04-17T18:29:29.348"/>
    <p1510:client id="{9886FAAF-3E11-CB1C-7EBB-CFF33111AADB}" v="786" dt="2024-04-18T17:32:42.092"/>
    <p1510:client id="{AC7F7D0F-2BA5-C934-9C48-D7B830AE0F44}" v="104" dt="2024-04-18T13:52:41.118"/>
    <p1510:client id="{C19EDE3F-C719-4463-97F8-4B851F938921}" v="259" dt="2024-04-17T13:36:21.233"/>
    <p1510:client id="{C9E8BBD8-49D6-2345-5EC9-E9A97CFBAC78}" v="105" dt="2024-04-18T19:01:38.950"/>
    <p1510:client id="{CE35E03B-6D16-3B8E-2B74-0484C0863CB0}" v="136" dt="2024-04-18T06:52:16.798"/>
    <p1510:client id="{D2046E8E-952B-1C06-D4C6-8784BA12E61B}" v="481" dt="2024-04-18T14:33:20.945"/>
    <p1510:client id="{E1CE475E-548F-E540-3077-611F9129906B}" v="225" dt="2024-04-18T19:14:19.384"/>
    <p1510:client id="{E8BE185F-4462-71E3-F72C-A0AE8EA01883}" v="2" dt="2024-04-18T14:34:17.149"/>
    <p1510:client id="{E9100476-1A19-99E5-4D47-B744FECA18FF}" v="7" dt="2024-04-17T14:17:38.299"/>
    <p1510:client id="{F3D24810-98B8-D182-194B-C21647651841}" v="11" dt="2024-04-19T05:23:56.552"/>
    <p1510:client id="{FFE99657-A64A-48A3-B913-BCCB3EE0C6CB}" v="20" dt="2024-04-18T09:04:41.589"/>
  </p1510:revLst>
</p1510:revInfo>
</file>

<file path=ppt/tableStyles.xml><?xml version="1.0" encoding="utf-8"?>
<a:tblStyleLst xmlns:a="http://schemas.openxmlformats.org/drawingml/2006/main" def="{5C22544A-7EE6-4342-B048-85BDC9FD1C3A}">
  <a:tblStyle styleId="{35758FB7-9AC5-4552-8A53-C91805E547FA}" styleName="Teminis stilius 1 – paryškinima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4" d="100"/>
          <a:sy n="44" d="100"/>
        </p:scale>
        <p:origin x="92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_rels/data1.xml.rels><?xml version="1.0" encoding="UTF-8" standalone="yes"?>
<Relationships xmlns="http://schemas.openxmlformats.org/package/2006/relationships"><Relationship Id="rId1" Type="http://schemas.openxmlformats.org/officeDocument/2006/relationships/hyperlink" Target="mailto:pagalba@vic.lt"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mailto:pagalba@vic.lt" TargetMode="Externa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0EAD7A-39CC-46D3-BBEC-4FCF27916EDA}" type="doc">
      <dgm:prSet loTypeId="urn:microsoft.com/office/officeart/2005/8/layout/default" loCatId="list" qsTypeId="urn:microsoft.com/office/officeart/2005/8/quickstyle/simple1" qsCatId="simple" csTypeId="urn:microsoft.com/office/officeart/2005/8/colors/accent1_5" csCatId="accent1" phldr="1"/>
      <dgm:spPr/>
      <dgm:t>
        <a:bodyPr/>
        <a:lstStyle/>
        <a:p>
          <a:endParaRPr lang="lt-LT"/>
        </a:p>
      </dgm:t>
    </dgm:pt>
    <dgm:pt modelId="{D69F3182-6D64-4C59-AD9B-A4BF43F2D3A2}">
      <dgm:prSet phldrT="[Tekstas]"/>
      <dgm:spPr/>
      <dgm:t>
        <a:bodyPr/>
        <a:lstStyle/>
        <a:p>
          <a:pPr>
            <a:buAutoNum type="arabicPeriod"/>
          </a:pPr>
          <a:r>
            <a:rPr lang="lt-LT">
              <a:solidFill>
                <a:srgbClr val="082C38"/>
              </a:solidFill>
            </a:rPr>
            <a:t>Lankytojų įeigos į patalpas kontrolės tikslas – reglamentuoti lankytojų įleidimo į patalpas, registracijos ir išleidimo iš patalpų tvarką, siekiant apsaugoti ŽŪDC informaciją, kitą turtą ir darbuotojus nuo galimo pašalinių asmenų neteisėto fizinio poveikio, kuris tiesiogiai ar netiesiogiai sukeltų pavojų ŽŪDC informacijos (įskaitant asmens duomenis) saugumui, ŽŪDC ir darbuotojų turtui, darbuotojų fiziniam saugumui, ir išvengti ŽŪDC veiklos sutrikdymo.</a:t>
          </a:r>
        </a:p>
      </dgm:t>
    </dgm:pt>
    <dgm:pt modelId="{A92770D1-9A05-4CE4-90E2-919E8BB95DDC}" type="parTrans" cxnId="{D1672910-B631-44CA-A5FF-AB230FB1721D}">
      <dgm:prSet/>
      <dgm:spPr/>
      <dgm:t>
        <a:bodyPr/>
        <a:lstStyle/>
        <a:p>
          <a:endParaRPr lang="lt-LT"/>
        </a:p>
      </dgm:t>
    </dgm:pt>
    <dgm:pt modelId="{F10E5DA9-89D9-47F2-99E4-0F0E05C47772}" type="sibTrans" cxnId="{D1672910-B631-44CA-A5FF-AB230FB1721D}">
      <dgm:prSet/>
      <dgm:spPr/>
      <dgm:t>
        <a:bodyPr/>
        <a:lstStyle/>
        <a:p>
          <a:endParaRPr lang="lt-LT"/>
        </a:p>
      </dgm:t>
    </dgm:pt>
    <dgm:pt modelId="{C5113095-6661-4648-8B40-97967025A264}">
      <dgm:prSet phldrT="[Tekstas]"/>
      <dgm:spPr/>
      <dgm:t>
        <a:bodyPr/>
        <a:lstStyle/>
        <a:p>
          <a:pPr>
            <a:buAutoNum type="arabicPeriod"/>
          </a:pPr>
          <a:r>
            <a:rPr lang="lt-LT">
              <a:solidFill>
                <a:srgbClr val="082C38"/>
              </a:solidFill>
            </a:rPr>
            <a:t>Telefoninių pokalbių įrašymo, įrašų saugojimo ir naudojimo tikslas – užtikrinti tinkamą asmenų, skambinančių ŽŪIKVC bendruoju informacijos teikimo telefonu (8 5) 266 0620, konsultavimą, identifikavimą ir užtikrinti įrodomumą vertinant aptarnavimo kokybę.</a:t>
          </a:r>
        </a:p>
      </dgm:t>
    </dgm:pt>
    <dgm:pt modelId="{1C63A9CD-481D-4410-BE0D-C398F83B4E64}" type="parTrans" cxnId="{A152647E-A123-4E6A-9162-0BC4CB58B48D}">
      <dgm:prSet/>
      <dgm:spPr/>
      <dgm:t>
        <a:bodyPr/>
        <a:lstStyle/>
        <a:p>
          <a:endParaRPr lang="lt-LT"/>
        </a:p>
      </dgm:t>
    </dgm:pt>
    <dgm:pt modelId="{D04D781A-D3A8-4312-B8B7-CCD8040B6A88}" type="sibTrans" cxnId="{A152647E-A123-4E6A-9162-0BC4CB58B48D}">
      <dgm:prSet/>
      <dgm:spPr/>
      <dgm:t>
        <a:bodyPr/>
        <a:lstStyle/>
        <a:p>
          <a:endParaRPr lang="lt-LT"/>
        </a:p>
      </dgm:t>
    </dgm:pt>
    <dgm:pt modelId="{39702AE7-32A9-4A11-BDF1-8C0437C2479E}">
      <dgm:prSet phldrT="[Tekstas]"/>
      <dgm:spPr/>
      <dgm:t>
        <a:bodyPr/>
        <a:lstStyle/>
        <a:p>
          <a:r>
            <a:rPr lang="lt-LT">
              <a:solidFill>
                <a:srgbClr val="082C38"/>
              </a:solidFill>
            </a:rPr>
            <a:t>Klientų aptarnavimo skyriaus kontaktai darbuotojams:</a:t>
          </a:r>
        </a:p>
        <a:p>
          <a:br>
            <a:rPr lang="lt-LT">
              <a:solidFill>
                <a:srgbClr val="082C38"/>
              </a:solidFill>
            </a:rPr>
          </a:br>
          <a:r>
            <a:rPr lang="lt-LT">
              <a:solidFill>
                <a:srgbClr val="082C38"/>
              </a:solidFill>
            </a:rPr>
            <a:t>telefonas (8 5) 266 0620 (trumpasis vidinis telefono numeris 620)</a:t>
          </a:r>
        </a:p>
        <a:p>
          <a:r>
            <a:rPr lang="lt-LT">
              <a:solidFill>
                <a:srgbClr val="082C38"/>
              </a:solidFill>
            </a:rPr>
            <a:t>elektroninis paštas </a:t>
          </a:r>
          <a:r>
            <a:rPr lang="lt-LT" err="1">
              <a:solidFill>
                <a:srgbClr val="082C38"/>
              </a:solidFill>
              <a:hlinkClick xmlns:r="http://schemas.openxmlformats.org/officeDocument/2006/relationships" r:id="rId1">
                <a:extLst>
                  <a:ext uri="{A12FA001-AC4F-418D-AE19-62706E023703}">
                    <ahyp:hlinkClr xmlns:ahyp="http://schemas.microsoft.com/office/drawing/2018/hyperlinkcolor" val="tx"/>
                  </a:ext>
                </a:extLst>
              </a:hlinkClick>
            </a:rPr>
            <a:t>pagalba@vic.lt</a:t>
          </a:r>
          <a:endParaRPr lang="lt-LT">
            <a:solidFill>
              <a:srgbClr val="082C38"/>
            </a:solidFill>
          </a:endParaRPr>
        </a:p>
        <a:p>
          <a:r>
            <a:rPr lang="lt-LT" u="sng">
              <a:solidFill>
                <a:srgbClr val="082C38"/>
              </a:solidFill>
            </a:rPr>
            <a:t>TEAMS žinute darbuotojui</a:t>
          </a:r>
          <a:endParaRPr lang="lt-LT">
            <a:solidFill>
              <a:srgbClr val="082C38"/>
            </a:solidFill>
          </a:endParaRPr>
        </a:p>
      </dgm:t>
    </dgm:pt>
    <dgm:pt modelId="{78594DF8-ACD1-4860-9448-545860C6328F}" type="parTrans" cxnId="{F5BE652C-EC94-4737-97AF-4D3543923954}">
      <dgm:prSet/>
      <dgm:spPr/>
      <dgm:t>
        <a:bodyPr/>
        <a:lstStyle/>
        <a:p>
          <a:endParaRPr lang="lt-LT"/>
        </a:p>
      </dgm:t>
    </dgm:pt>
    <dgm:pt modelId="{D3EC11E1-4924-4B5F-ABCB-DC7F069E0CCB}" type="sibTrans" cxnId="{F5BE652C-EC94-4737-97AF-4D3543923954}">
      <dgm:prSet/>
      <dgm:spPr/>
      <dgm:t>
        <a:bodyPr/>
        <a:lstStyle/>
        <a:p>
          <a:endParaRPr lang="lt-LT"/>
        </a:p>
      </dgm:t>
    </dgm:pt>
    <dgm:pt modelId="{A63EAF68-3A76-4B2A-AC96-FBDB0F681ED7}">
      <dgm:prSet phldrT="[Tekstas]"/>
      <dgm:spPr/>
      <dgm:t>
        <a:bodyPr/>
        <a:lstStyle/>
        <a:p>
          <a:pPr>
            <a:buAutoNum type="arabicPeriod"/>
          </a:pPr>
          <a:r>
            <a:rPr lang="lt-LT">
              <a:solidFill>
                <a:srgbClr val="082C38"/>
              </a:solidFill>
            </a:rPr>
            <a:t>Užklausų ir incidentų valdymo proceso tikslas – užtikrinti kokybišką paslaugų teikimą naudotojams, juos konsultuoti bendrosios informacijos teikimo klausimais, priimti jų paklausimus, taip pat užtikrinti, kad naudotojų pateiktos užklausos ir kilę incidentai būtų užregistruoti ir įvykdyti.</a:t>
          </a:r>
        </a:p>
      </dgm:t>
    </dgm:pt>
    <dgm:pt modelId="{F9E3C273-449C-4197-AE61-C9342589D694}" type="sibTrans" cxnId="{ADB42D73-6BE1-4CD1-AB7D-2B7861314595}">
      <dgm:prSet/>
      <dgm:spPr/>
      <dgm:t>
        <a:bodyPr/>
        <a:lstStyle/>
        <a:p>
          <a:endParaRPr lang="lt-LT"/>
        </a:p>
      </dgm:t>
    </dgm:pt>
    <dgm:pt modelId="{DD7316DD-0B3A-4C9E-8DB6-E974433455BA}" type="parTrans" cxnId="{ADB42D73-6BE1-4CD1-AB7D-2B7861314595}">
      <dgm:prSet/>
      <dgm:spPr/>
      <dgm:t>
        <a:bodyPr/>
        <a:lstStyle/>
        <a:p>
          <a:endParaRPr lang="lt-LT"/>
        </a:p>
      </dgm:t>
    </dgm:pt>
    <dgm:pt modelId="{38B0460B-B02F-4BFC-88A4-501522662868}">
      <dgm:prSet/>
      <dgm:spPr/>
      <dgm:t>
        <a:bodyPr/>
        <a:lstStyle/>
        <a:p>
          <a:r>
            <a:rPr lang="lt-LT">
              <a:solidFill>
                <a:srgbClr val="082C38"/>
              </a:solidFill>
            </a:rPr>
            <a:t>Vidiniai naudotojai, pastebėję tvarkomų duomenų bazių, informacinių sistemų ir registrų, vidaus administravimo sistemų ir ryšio, kompiuterinės technikos, programinės įrangos, spausdintuvų, skenerių ir pan. sutrikimus ar gedimus, bei kitų ūkinių ar buitinių klausimų privalo kreiptis į Klientų aptarnavimo skyrių.</a:t>
          </a:r>
        </a:p>
      </dgm:t>
    </dgm:pt>
    <dgm:pt modelId="{7CC2A984-9A2F-4D64-B7A7-FDDB638F3633}" type="parTrans" cxnId="{6F78B849-5162-4D90-9DAA-32FCAC0F6FB2}">
      <dgm:prSet/>
      <dgm:spPr/>
      <dgm:t>
        <a:bodyPr/>
        <a:lstStyle/>
        <a:p>
          <a:endParaRPr lang="lt-LT"/>
        </a:p>
      </dgm:t>
    </dgm:pt>
    <dgm:pt modelId="{C29CB7EF-8542-4CCB-89A3-623C1B5D08E0}" type="sibTrans" cxnId="{6F78B849-5162-4D90-9DAA-32FCAC0F6FB2}">
      <dgm:prSet/>
      <dgm:spPr/>
      <dgm:t>
        <a:bodyPr/>
        <a:lstStyle/>
        <a:p>
          <a:endParaRPr lang="lt-LT"/>
        </a:p>
      </dgm:t>
    </dgm:pt>
    <dgm:pt modelId="{732E8690-ACFE-46CD-8987-F0541469E98B}" type="pres">
      <dgm:prSet presAssocID="{2F0EAD7A-39CC-46D3-BBEC-4FCF27916EDA}" presName="diagram" presStyleCnt="0">
        <dgm:presLayoutVars>
          <dgm:dir/>
          <dgm:resizeHandles val="exact"/>
        </dgm:presLayoutVars>
      </dgm:prSet>
      <dgm:spPr/>
    </dgm:pt>
    <dgm:pt modelId="{8D61E62F-38A6-4A56-A281-4205107AAD1B}" type="pres">
      <dgm:prSet presAssocID="{A63EAF68-3A76-4B2A-AC96-FBDB0F681ED7}" presName="node" presStyleLbl="node1" presStyleIdx="0" presStyleCnt="5">
        <dgm:presLayoutVars>
          <dgm:bulletEnabled val="1"/>
        </dgm:presLayoutVars>
      </dgm:prSet>
      <dgm:spPr>
        <a:solidFill>
          <a:srgbClr val="7DB3E1"/>
        </a:solidFill>
      </dgm:spPr>
    </dgm:pt>
    <dgm:pt modelId="{C5ED5650-6AB4-4160-85D2-7B58988B0E3F}" type="pres">
      <dgm:prSet presAssocID="{F9E3C273-449C-4197-AE61-C9342589D694}" presName="sibTrans" presStyleCnt="0"/>
      <dgm:spPr/>
    </dgm:pt>
    <dgm:pt modelId="{70859F86-AA15-46AC-9347-08B8CC8EFD54}" type="pres">
      <dgm:prSet presAssocID="{D69F3182-6D64-4C59-AD9B-A4BF43F2D3A2}" presName="node" presStyleLbl="node1" presStyleIdx="1" presStyleCnt="5">
        <dgm:presLayoutVars>
          <dgm:bulletEnabled val="1"/>
        </dgm:presLayoutVars>
      </dgm:prSet>
      <dgm:spPr>
        <a:solidFill>
          <a:srgbClr val="7DB3E1"/>
        </a:solidFill>
      </dgm:spPr>
    </dgm:pt>
    <dgm:pt modelId="{C5160DEE-E09F-4606-A9DB-82FB026A9BD2}" type="pres">
      <dgm:prSet presAssocID="{F10E5DA9-89D9-47F2-99E4-0F0E05C47772}" presName="sibTrans" presStyleCnt="0"/>
      <dgm:spPr/>
    </dgm:pt>
    <dgm:pt modelId="{DFBB7117-3866-431A-B0CB-9F8042561A18}" type="pres">
      <dgm:prSet presAssocID="{C5113095-6661-4648-8B40-97967025A264}" presName="node" presStyleLbl="node1" presStyleIdx="2" presStyleCnt="5">
        <dgm:presLayoutVars>
          <dgm:bulletEnabled val="1"/>
        </dgm:presLayoutVars>
      </dgm:prSet>
      <dgm:spPr>
        <a:solidFill>
          <a:srgbClr val="7DB3E1"/>
        </a:solidFill>
      </dgm:spPr>
    </dgm:pt>
    <dgm:pt modelId="{A06D1263-F88F-407C-A2D6-BD658E5DEF91}" type="pres">
      <dgm:prSet presAssocID="{D04D781A-D3A8-4312-B8B7-CCD8040B6A88}" presName="sibTrans" presStyleCnt="0"/>
      <dgm:spPr/>
    </dgm:pt>
    <dgm:pt modelId="{60EC48D7-13AE-49E2-AD09-27D52FEB7DD0}" type="pres">
      <dgm:prSet presAssocID="{38B0460B-B02F-4BFC-88A4-501522662868}" presName="node" presStyleLbl="node1" presStyleIdx="3" presStyleCnt="5">
        <dgm:presLayoutVars>
          <dgm:bulletEnabled val="1"/>
        </dgm:presLayoutVars>
      </dgm:prSet>
      <dgm:spPr>
        <a:solidFill>
          <a:srgbClr val="7DB3E1"/>
        </a:solidFill>
      </dgm:spPr>
    </dgm:pt>
    <dgm:pt modelId="{BCDA020E-66BA-442A-9D91-548AE55ACA38}" type="pres">
      <dgm:prSet presAssocID="{C29CB7EF-8542-4CCB-89A3-623C1B5D08E0}" presName="sibTrans" presStyleCnt="0"/>
      <dgm:spPr/>
    </dgm:pt>
    <dgm:pt modelId="{CD819BEB-2201-4E08-B767-4A1E8D7FC963}" type="pres">
      <dgm:prSet presAssocID="{39702AE7-32A9-4A11-BDF1-8C0437C2479E}" presName="node" presStyleLbl="node1" presStyleIdx="4" presStyleCnt="5">
        <dgm:presLayoutVars>
          <dgm:bulletEnabled val="1"/>
        </dgm:presLayoutVars>
      </dgm:prSet>
      <dgm:spPr>
        <a:solidFill>
          <a:srgbClr val="7DB3E1"/>
        </a:solidFill>
      </dgm:spPr>
    </dgm:pt>
  </dgm:ptLst>
  <dgm:cxnLst>
    <dgm:cxn modelId="{1C6DAB06-EC60-4B3D-BCD8-CD40EC54A9AE}" type="presOf" srcId="{2F0EAD7A-39CC-46D3-BBEC-4FCF27916EDA}" destId="{732E8690-ACFE-46CD-8987-F0541469E98B}" srcOrd="0" destOrd="0" presId="urn:microsoft.com/office/officeart/2005/8/layout/default"/>
    <dgm:cxn modelId="{D1672910-B631-44CA-A5FF-AB230FB1721D}" srcId="{2F0EAD7A-39CC-46D3-BBEC-4FCF27916EDA}" destId="{D69F3182-6D64-4C59-AD9B-A4BF43F2D3A2}" srcOrd="1" destOrd="0" parTransId="{A92770D1-9A05-4CE4-90E2-919E8BB95DDC}" sibTransId="{F10E5DA9-89D9-47F2-99E4-0F0E05C47772}"/>
    <dgm:cxn modelId="{193C0A16-EC2B-469E-8A23-3A5257C76F23}" type="presOf" srcId="{39702AE7-32A9-4A11-BDF1-8C0437C2479E}" destId="{CD819BEB-2201-4E08-B767-4A1E8D7FC963}" srcOrd="0" destOrd="0" presId="urn:microsoft.com/office/officeart/2005/8/layout/default"/>
    <dgm:cxn modelId="{F5BE652C-EC94-4737-97AF-4D3543923954}" srcId="{2F0EAD7A-39CC-46D3-BBEC-4FCF27916EDA}" destId="{39702AE7-32A9-4A11-BDF1-8C0437C2479E}" srcOrd="4" destOrd="0" parTransId="{78594DF8-ACD1-4860-9448-545860C6328F}" sibTransId="{D3EC11E1-4924-4B5F-ABCB-DC7F069E0CCB}"/>
    <dgm:cxn modelId="{6F78B849-5162-4D90-9DAA-32FCAC0F6FB2}" srcId="{2F0EAD7A-39CC-46D3-BBEC-4FCF27916EDA}" destId="{38B0460B-B02F-4BFC-88A4-501522662868}" srcOrd="3" destOrd="0" parTransId="{7CC2A984-9A2F-4D64-B7A7-FDDB638F3633}" sibTransId="{C29CB7EF-8542-4CCB-89A3-623C1B5D08E0}"/>
    <dgm:cxn modelId="{ADB42D73-6BE1-4CD1-AB7D-2B7861314595}" srcId="{2F0EAD7A-39CC-46D3-BBEC-4FCF27916EDA}" destId="{A63EAF68-3A76-4B2A-AC96-FBDB0F681ED7}" srcOrd="0" destOrd="0" parTransId="{DD7316DD-0B3A-4C9E-8DB6-E974433455BA}" sibTransId="{F9E3C273-449C-4197-AE61-C9342589D694}"/>
    <dgm:cxn modelId="{8E834353-71F4-4011-9729-EADAABB4B762}" type="presOf" srcId="{D69F3182-6D64-4C59-AD9B-A4BF43F2D3A2}" destId="{70859F86-AA15-46AC-9347-08B8CC8EFD54}" srcOrd="0" destOrd="0" presId="urn:microsoft.com/office/officeart/2005/8/layout/default"/>
    <dgm:cxn modelId="{A152647E-A123-4E6A-9162-0BC4CB58B48D}" srcId="{2F0EAD7A-39CC-46D3-BBEC-4FCF27916EDA}" destId="{C5113095-6661-4648-8B40-97967025A264}" srcOrd="2" destOrd="0" parTransId="{1C63A9CD-481D-4410-BE0D-C398F83B4E64}" sibTransId="{D04D781A-D3A8-4312-B8B7-CCD8040B6A88}"/>
    <dgm:cxn modelId="{CA1752A2-CE7F-48C6-94E1-7BDEBCC3BD28}" type="presOf" srcId="{38B0460B-B02F-4BFC-88A4-501522662868}" destId="{60EC48D7-13AE-49E2-AD09-27D52FEB7DD0}" srcOrd="0" destOrd="0" presId="urn:microsoft.com/office/officeart/2005/8/layout/default"/>
    <dgm:cxn modelId="{BA1FFBCD-0F07-43C4-BD42-13D2ED2888F1}" type="presOf" srcId="{C5113095-6661-4648-8B40-97967025A264}" destId="{DFBB7117-3866-431A-B0CB-9F8042561A18}" srcOrd="0" destOrd="0" presId="urn:microsoft.com/office/officeart/2005/8/layout/default"/>
    <dgm:cxn modelId="{CFBC54D4-D20A-4E51-9AE2-93CFF17F3CC5}" type="presOf" srcId="{A63EAF68-3A76-4B2A-AC96-FBDB0F681ED7}" destId="{8D61E62F-38A6-4A56-A281-4205107AAD1B}" srcOrd="0" destOrd="0" presId="urn:microsoft.com/office/officeart/2005/8/layout/default"/>
    <dgm:cxn modelId="{1D925EC1-6602-4368-8E06-011C71B2112A}" type="presParOf" srcId="{732E8690-ACFE-46CD-8987-F0541469E98B}" destId="{8D61E62F-38A6-4A56-A281-4205107AAD1B}" srcOrd="0" destOrd="0" presId="urn:microsoft.com/office/officeart/2005/8/layout/default"/>
    <dgm:cxn modelId="{B3B3DB16-2D12-499B-AFA4-71C93C20290E}" type="presParOf" srcId="{732E8690-ACFE-46CD-8987-F0541469E98B}" destId="{C5ED5650-6AB4-4160-85D2-7B58988B0E3F}" srcOrd="1" destOrd="0" presId="urn:microsoft.com/office/officeart/2005/8/layout/default"/>
    <dgm:cxn modelId="{8B72F19D-8EFF-4D7A-AF87-30F02445C72C}" type="presParOf" srcId="{732E8690-ACFE-46CD-8987-F0541469E98B}" destId="{70859F86-AA15-46AC-9347-08B8CC8EFD54}" srcOrd="2" destOrd="0" presId="urn:microsoft.com/office/officeart/2005/8/layout/default"/>
    <dgm:cxn modelId="{6EDEE5C0-E4FC-4F66-A284-F3078D7D6818}" type="presParOf" srcId="{732E8690-ACFE-46CD-8987-F0541469E98B}" destId="{C5160DEE-E09F-4606-A9DB-82FB026A9BD2}" srcOrd="3" destOrd="0" presId="urn:microsoft.com/office/officeart/2005/8/layout/default"/>
    <dgm:cxn modelId="{B9DD63D8-268A-4DA3-8400-9A79C8ED766E}" type="presParOf" srcId="{732E8690-ACFE-46CD-8987-F0541469E98B}" destId="{DFBB7117-3866-431A-B0CB-9F8042561A18}" srcOrd="4" destOrd="0" presId="urn:microsoft.com/office/officeart/2005/8/layout/default"/>
    <dgm:cxn modelId="{A7370A85-5F52-4A15-B434-5DA14E9494FB}" type="presParOf" srcId="{732E8690-ACFE-46CD-8987-F0541469E98B}" destId="{A06D1263-F88F-407C-A2D6-BD658E5DEF91}" srcOrd="5" destOrd="0" presId="urn:microsoft.com/office/officeart/2005/8/layout/default"/>
    <dgm:cxn modelId="{595F50E3-497D-4852-8AD9-D569636CD32B}" type="presParOf" srcId="{732E8690-ACFE-46CD-8987-F0541469E98B}" destId="{60EC48D7-13AE-49E2-AD09-27D52FEB7DD0}" srcOrd="6" destOrd="0" presId="urn:microsoft.com/office/officeart/2005/8/layout/default"/>
    <dgm:cxn modelId="{FB65532B-864E-4F19-9638-7F06B49414AA}" type="presParOf" srcId="{732E8690-ACFE-46CD-8987-F0541469E98B}" destId="{BCDA020E-66BA-442A-9D91-548AE55ACA38}" srcOrd="7" destOrd="0" presId="urn:microsoft.com/office/officeart/2005/8/layout/default"/>
    <dgm:cxn modelId="{77B12F3E-1487-4456-892A-1AE3A7587C37}" type="presParOf" srcId="{732E8690-ACFE-46CD-8987-F0541469E98B}" destId="{CD819BEB-2201-4E08-B767-4A1E8D7FC963}"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81C285-8BF3-48B0-9611-9D6FD458A65A}"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lt-LT"/>
        </a:p>
      </dgm:t>
    </dgm:pt>
    <dgm:pt modelId="{BAB86982-BD74-46C6-8B18-73D859670C2D}">
      <dgm:prSet phldrT="[Tekstas]"/>
      <dgm:spPr/>
      <dgm:t>
        <a:bodyPr/>
        <a:lstStyle/>
        <a:p>
          <a:r>
            <a:rPr lang="lt-LT"/>
            <a:t>Asmenų aptarnavimas</a:t>
          </a:r>
        </a:p>
      </dgm:t>
    </dgm:pt>
    <dgm:pt modelId="{32C02964-681B-4BB4-A557-4966FF38112E}" type="parTrans" cxnId="{D15D4BE8-38BD-47C0-BC0E-D4ECCC6D830D}">
      <dgm:prSet/>
      <dgm:spPr/>
      <dgm:t>
        <a:bodyPr/>
        <a:lstStyle/>
        <a:p>
          <a:endParaRPr lang="lt-LT"/>
        </a:p>
      </dgm:t>
    </dgm:pt>
    <dgm:pt modelId="{727F4CB7-3741-4594-A17B-6BBEAFBBEF6F}" type="sibTrans" cxnId="{D15D4BE8-38BD-47C0-BC0E-D4ECCC6D830D}">
      <dgm:prSet/>
      <dgm:spPr/>
      <dgm:t>
        <a:bodyPr/>
        <a:lstStyle/>
        <a:p>
          <a:endParaRPr lang="lt-LT"/>
        </a:p>
      </dgm:t>
    </dgm:pt>
    <dgm:pt modelId="{732F8170-BF85-453A-858B-66A55279A31D}">
      <dgm:prSet phldrT="[Tekstas]"/>
      <dgm:spPr/>
      <dgm:t>
        <a:bodyPr/>
        <a:lstStyle/>
        <a:p>
          <a:endParaRPr lang="lt-LT"/>
        </a:p>
        <a:p>
          <a:r>
            <a:rPr lang="lt-LT"/>
            <a:t>Išgirsti</a:t>
          </a:r>
        </a:p>
      </dgm:t>
    </dgm:pt>
    <dgm:pt modelId="{72C17247-099C-4A05-A875-FC7CA89FC213}" type="parTrans" cxnId="{506CE478-EB7B-4B14-AFD9-FAF8149E5DCE}">
      <dgm:prSet/>
      <dgm:spPr/>
      <dgm:t>
        <a:bodyPr/>
        <a:lstStyle/>
        <a:p>
          <a:endParaRPr lang="lt-LT"/>
        </a:p>
      </dgm:t>
    </dgm:pt>
    <dgm:pt modelId="{98A525DB-6DC1-47E1-804B-C35148046C1B}" type="sibTrans" cxnId="{506CE478-EB7B-4B14-AFD9-FAF8149E5DCE}">
      <dgm:prSet/>
      <dgm:spPr/>
      <dgm:t>
        <a:bodyPr/>
        <a:lstStyle/>
        <a:p>
          <a:endParaRPr lang="lt-LT"/>
        </a:p>
      </dgm:t>
    </dgm:pt>
    <dgm:pt modelId="{962B8BBA-F568-481F-A650-B5ECEB6FBA54}">
      <dgm:prSet phldrT="[Tekstas]"/>
      <dgm:spPr/>
      <dgm:t>
        <a:bodyPr/>
        <a:lstStyle/>
        <a:p>
          <a:endParaRPr lang="lt-LT"/>
        </a:p>
        <a:p>
          <a:r>
            <a:rPr lang="lt-LT"/>
            <a:t>Suprasti</a:t>
          </a:r>
        </a:p>
      </dgm:t>
    </dgm:pt>
    <dgm:pt modelId="{17524FAF-6A96-40AB-8557-E31723B0EA93}" type="parTrans" cxnId="{690A54D3-B149-4E49-87DE-1FE5E4384FD3}">
      <dgm:prSet/>
      <dgm:spPr/>
      <dgm:t>
        <a:bodyPr/>
        <a:lstStyle/>
        <a:p>
          <a:endParaRPr lang="lt-LT"/>
        </a:p>
      </dgm:t>
    </dgm:pt>
    <dgm:pt modelId="{C34CE871-B157-4431-AE14-7E8FEC1168DC}" type="sibTrans" cxnId="{690A54D3-B149-4E49-87DE-1FE5E4384FD3}">
      <dgm:prSet/>
      <dgm:spPr/>
      <dgm:t>
        <a:bodyPr/>
        <a:lstStyle/>
        <a:p>
          <a:endParaRPr lang="lt-LT"/>
        </a:p>
      </dgm:t>
    </dgm:pt>
    <dgm:pt modelId="{75E13CE9-314B-44BC-BC0A-D8BB75DD50B5}">
      <dgm:prSet phldrT="[Tekstas]"/>
      <dgm:spPr/>
      <dgm:t>
        <a:bodyPr/>
        <a:lstStyle/>
        <a:p>
          <a:endParaRPr lang="lt-LT"/>
        </a:p>
        <a:p>
          <a:r>
            <a:rPr lang="lt-LT"/>
            <a:t>Nuraminti</a:t>
          </a:r>
        </a:p>
      </dgm:t>
    </dgm:pt>
    <dgm:pt modelId="{FD3F3D70-6F20-47F0-A2DB-1A9C93E6ECF4}" type="parTrans" cxnId="{7B7FCEEA-4817-43D5-8082-05B1AD88B13E}">
      <dgm:prSet/>
      <dgm:spPr/>
      <dgm:t>
        <a:bodyPr/>
        <a:lstStyle/>
        <a:p>
          <a:endParaRPr lang="lt-LT"/>
        </a:p>
      </dgm:t>
    </dgm:pt>
    <dgm:pt modelId="{A478EA66-6795-487B-882D-6E556E2770BE}" type="sibTrans" cxnId="{7B7FCEEA-4817-43D5-8082-05B1AD88B13E}">
      <dgm:prSet/>
      <dgm:spPr/>
      <dgm:t>
        <a:bodyPr/>
        <a:lstStyle/>
        <a:p>
          <a:endParaRPr lang="lt-LT"/>
        </a:p>
      </dgm:t>
    </dgm:pt>
    <dgm:pt modelId="{50ADE57F-203B-4359-B9D4-538D56BE7337}">
      <dgm:prSet phldrT="[Tekstas]"/>
      <dgm:spPr/>
      <dgm:t>
        <a:bodyPr/>
        <a:lstStyle/>
        <a:p>
          <a:endParaRPr lang="lt-LT"/>
        </a:p>
        <a:p>
          <a:r>
            <a:rPr lang="lt-LT"/>
            <a:t>Bendrauti</a:t>
          </a:r>
        </a:p>
      </dgm:t>
    </dgm:pt>
    <dgm:pt modelId="{8E25BAA6-1025-4489-B883-FBF834060A90}" type="parTrans" cxnId="{66DB3E1A-D1FD-4223-9002-F63E49B88BD2}">
      <dgm:prSet/>
      <dgm:spPr/>
      <dgm:t>
        <a:bodyPr/>
        <a:lstStyle/>
        <a:p>
          <a:endParaRPr lang="lt-LT"/>
        </a:p>
      </dgm:t>
    </dgm:pt>
    <dgm:pt modelId="{8538906C-171B-438D-AE80-E56C6443E400}" type="sibTrans" cxnId="{66DB3E1A-D1FD-4223-9002-F63E49B88BD2}">
      <dgm:prSet/>
      <dgm:spPr/>
      <dgm:t>
        <a:bodyPr/>
        <a:lstStyle/>
        <a:p>
          <a:endParaRPr lang="lt-LT"/>
        </a:p>
      </dgm:t>
    </dgm:pt>
    <dgm:pt modelId="{708840BD-086C-4BF5-B3BB-9BECCF2DE864}">
      <dgm:prSet/>
      <dgm:spPr/>
      <dgm:t>
        <a:bodyPr/>
        <a:lstStyle/>
        <a:p>
          <a:endParaRPr lang="en-US"/>
        </a:p>
      </dgm:t>
    </dgm:pt>
    <dgm:pt modelId="{BDD2ACD5-B0FB-472E-B34C-F119161783A2}" type="parTrans" cxnId="{58A8F7E9-952B-4E56-8026-76C95EB79ED9}">
      <dgm:prSet/>
      <dgm:spPr/>
      <dgm:t>
        <a:bodyPr/>
        <a:lstStyle/>
        <a:p>
          <a:endParaRPr lang="lt-LT"/>
        </a:p>
      </dgm:t>
    </dgm:pt>
    <dgm:pt modelId="{4FAD6C30-2855-4D1A-B051-F4FCD0EB14FB}" type="sibTrans" cxnId="{58A8F7E9-952B-4E56-8026-76C95EB79ED9}">
      <dgm:prSet/>
      <dgm:spPr/>
      <dgm:t>
        <a:bodyPr/>
        <a:lstStyle/>
        <a:p>
          <a:endParaRPr lang="lt-LT"/>
        </a:p>
      </dgm:t>
    </dgm:pt>
    <dgm:pt modelId="{4E8D903B-C966-4BD1-80FB-B352FE953FB2}">
      <dgm:prSet/>
      <dgm:spPr/>
      <dgm:t>
        <a:bodyPr/>
        <a:lstStyle/>
        <a:p>
          <a:endParaRPr lang="en-US"/>
        </a:p>
      </dgm:t>
    </dgm:pt>
    <dgm:pt modelId="{1C839309-F167-4444-B72D-10C0643FBBF9}" type="parTrans" cxnId="{142F0744-1397-42E4-B365-30D63AB7CBE5}">
      <dgm:prSet/>
      <dgm:spPr/>
      <dgm:t>
        <a:bodyPr/>
        <a:lstStyle/>
        <a:p>
          <a:endParaRPr lang="lt-LT"/>
        </a:p>
      </dgm:t>
    </dgm:pt>
    <dgm:pt modelId="{730B6BAB-CAD0-442B-9871-D049A86BA9C6}" type="sibTrans" cxnId="{142F0744-1397-42E4-B365-30D63AB7CBE5}">
      <dgm:prSet/>
      <dgm:spPr/>
      <dgm:t>
        <a:bodyPr/>
        <a:lstStyle/>
        <a:p>
          <a:endParaRPr lang="lt-LT"/>
        </a:p>
      </dgm:t>
    </dgm:pt>
    <dgm:pt modelId="{EA9EB64D-7D1F-42CE-A448-C68F1D78F69D}">
      <dgm:prSet/>
      <dgm:spPr/>
      <dgm:t>
        <a:bodyPr/>
        <a:lstStyle/>
        <a:p>
          <a:endParaRPr lang="en-US"/>
        </a:p>
      </dgm:t>
    </dgm:pt>
    <dgm:pt modelId="{F59A3156-ACCF-4A57-B29D-986901CFB1C4}" type="parTrans" cxnId="{3E080735-8038-45B8-9885-FE82FEB0B59D}">
      <dgm:prSet/>
      <dgm:spPr/>
      <dgm:t>
        <a:bodyPr/>
        <a:lstStyle/>
        <a:p>
          <a:endParaRPr lang="lt-LT"/>
        </a:p>
      </dgm:t>
    </dgm:pt>
    <dgm:pt modelId="{5506A155-7977-4730-98EF-78FF11B382B8}" type="sibTrans" cxnId="{3E080735-8038-45B8-9885-FE82FEB0B59D}">
      <dgm:prSet/>
      <dgm:spPr/>
      <dgm:t>
        <a:bodyPr/>
        <a:lstStyle/>
        <a:p>
          <a:endParaRPr lang="lt-LT"/>
        </a:p>
      </dgm:t>
    </dgm:pt>
    <dgm:pt modelId="{8F509584-C860-48FB-8312-E7B24410F22F}">
      <dgm:prSet/>
      <dgm:spPr/>
      <dgm:t>
        <a:bodyPr/>
        <a:lstStyle/>
        <a:p>
          <a:endParaRPr lang="en-US"/>
        </a:p>
      </dgm:t>
    </dgm:pt>
    <dgm:pt modelId="{1F33A75D-2110-4739-92B7-44C99A1CB780}" type="parTrans" cxnId="{68024697-1B80-457E-A7A0-0842031D3951}">
      <dgm:prSet/>
      <dgm:spPr/>
      <dgm:t>
        <a:bodyPr/>
        <a:lstStyle/>
        <a:p>
          <a:endParaRPr lang="lt-LT"/>
        </a:p>
      </dgm:t>
    </dgm:pt>
    <dgm:pt modelId="{7ECBBE2E-3FC0-4CC6-846B-D34096FF346C}" type="sibTrans" cxnId="{68024697-1B80-457E-A7A0-0842031D3951}">
      <dgm:prSet/>
      <dgm:spPr/>
      <dgm:t>
        <a:bodyPr/>
        <a:lstStyle/>
        <a:p>
          <a:endParaRPr lang="lt-LT"/>
        </a:p>
      </dgm:t>
    </dgm:pt>
    <dgm:pt modelId="{8F8CFEE2-F348-4CB3-8A49-8F31EFDFF6E4}">
      <dgm:prSet phldrT="[Tekstas]"/>
      <dgm:spPr/>
      <dgm:t>
        <a:bodyPr/>
        <a:lstStyle/>
        <a:p>
          <a:endParaRPr lang="lt-LT"/>
        </a:p>
        <a:p>
          <a:r>
            <a:rPr lang="lt-LT"/>
            <a:t>Ištaisyti</a:t>
          </a:r>
        </a:p>
      </dgm:t>
    </dgm:pt>
    <dgm:pt modelId="{09309C2E-644B-4521-A672-4765627A9C88}" type="parTrans" cxnId="{F292F4BB-21CB-4670-841A-7885E772A8A8}">
      <dgm:prSet/>
      <dgm:spPr/>
      <dgm:t>
        <a:bodyPr/>
        <a:lstStyle/>
        <a:p>
          <a:endParaRPr lang="lt-LT"/>
        </a:p>
      </dgm:t>
    </dgm:pt>
    <dgm:pt modelId="{786395FF-0123-4D60-A1F5-054D263164A9}" type="sibTrans" cxnId="{F292F4BB-21CB-4670-841A-7885E772A8A8}">
      <dgm:prSet/>
      <dgm:spPr/>
      <dgm:t>
        <a:bodyPr/>
        <a:lstStyle/>
        <a:p>
          <a:endParaRPr lang="lt-LT"/>
        </a:p>
      </dgm:t>
    </dgm:pt>
    <dgm:pt modelId="{8111E8CF-80E0-41A3-8807-F2D294E46C5A}">
      <dgm:prSet phldrT="[Tekstas]"/>
      <dgm:spPr/>
      <dgm:t>
        <a:bodyPr/>
        <a:lstStyle/>
        <a:p>
          <a:endParaRPr lang="lt-LT"/>
        </a:p>
        <a:p>
          <a:r>
            <a:rPr lang="lt-LT"/>
            <a:t>Veikti</a:t>
          </a:r>
        </a:p>
      </dgm:t>
    </dgm:pt>
    <dgm:pt modelId="{54519DAA-7888-46A2-9C75-C8C22BFCFF64}" type="parTrans" cxnId="{4891C342-D4EF-4671-BB64-BB466528F4FA}">
      <dgm:prSet/>
      <dgm:spPr/>
      <dgm:t>
        <a:bodyPr/>
        <a:lstStyle/>
        <a:p>
          <a:endParaRPr lang="lt-LT"/>
        </a:p>
      </dgm:t>
    </dgm:pt>
    <dgm:pt modelId="{BE7A88A7-DFC2-4688-AF18-537835777F86}" type="sibTrans" cxnId="{4891C342-D4EF-4671-BB64-BB466528F4FA}">
      <dgm:prSet/>
      <dgm:spPr/>
      <dgm:t>
        <a:bodyPr/>
        <a:lstStyle/>
        <a:p>
          <a:endParaRPr lang="lt-LT"/>
        </a:p>
      </dgm:t>
    </dgm:pt>
    <dgm:pt modelId="{F8CA2532-E7DA-4A6E-B8B0-F9727CECD1E9}">
      <dgm:prSet phldrT="[Tekstas]"/>
      <dgm:spPr/>
      <dgm:t>
        <a:bodyPr/>
        <a:lstStyle/>
        <a:p>
          <a:endParaRPr lang="lt-LT"/>
        </a:p>
        <a:p>
          <a:r>
            <a:rPr lang="lt-LT"/>
            <a:t>Pasirūpinti</a:t>
          </a:r>
        </a:p>
      </dgm:t>
    </dgm:pt>
    <dgm:pt modelId="{2412AF4F-617A-4F99-A4C1-08A6D13637F4}" type="parTrans" cxnId="{84548B8C-D3F1-4D44-A62D-1CA108AD7C67}">
      <dgm:prSet/>
      <dgm:spPr/>
      <dgm:t>
        <a:bodyPr/>
        <a:lstStyle/>
        <a:p>
          <a:endParaRPr lang="lt-LT"/>
        </a:p>
      </dgm:t>
    </dgm:pt>
    <dgm:pt modelId="{083426AC-DB94-47E9-9210-8B64D661BFD6}" type="sibTrans" cxnId="{84548B8C-D3F1-4D44-A62D-1CA108AD7C67}">
      <dgm:prSet/>
      <dgm:spPr/>
      <dgm:t>
        <a:bodyPr/>
        <a:lstStyle/>
        <a:p>
          <a:endParaRPr lang="lt-LT"/>
        </a:p>
      </dgm:t>
    </dgm:pt>
    <dgm:pt modelId="{EE0DC1D9-1D6C-4AB0-831B-9CEBF8ADD9BD}" type="pres">
      <dgm:prSet presAssocID="{3781C285-8BF3-48B0-9611-9D6FD458A65A}" presName="Name0" presStyleCnt="0">
        <dgm:presLayoutVars>
          <dgm:chMax val="1"/>
          <dgm:dir/>
          <dgm:animLvl val="ctr"/>
          <dgm:resizeHandles val="exact"/>
        </dgm:presLayoutVars>
      </dgm:prSet>
      <dgm:spPr/>
    </dgm:pt>
    <dgm:pt modelId="{A52D163F-8A13-4AD7-AEAF-E20490447BEF}" type="pres">
      <dgm:prSet presAssocID="{BAB86982-BD74-46C6-8B18-73D859670C2D}" presName="centerShape" presStyleLbl="node0" presStyleIdx="0" presStyleCnt="1"/>
      <dgm:spPr/>
    </dgm:pt>
    <dgm:pt modelId="{A9972812-BA19-44C4-95AC-A5CE658F2E89}" type="pres">
      <dgm:prSet presAssocID="{732F8170-BF85-453A-858B-66A55279A31D}" presName="node" presStyleLbl="node1" presStyleIdx="0" presStyleCnt="7">
        <dgm:presLayoutVars>
          <dgm:bulletEnabled val="1"/>
        </dgm:presLayoutVars>
      </dgm:prSet>
      <dgm:spPr/>
    </dgm:pt>
    <dgm:pt modelId="{D0D3C296-382D-4DA4-B54C-DA6E8640526A}" type="pres">
      <dgm:prSet presAssocID="{732F8170-BF85-453A-858B-66A55279A31D}" presName="dummy" presStyleCnt="0"/>
      <dgm:spPr/>
    </dgm:pt>
    <dgm:pt modelId="{9B2DFC3E-7BCA-487A-A0BA-AE40D610251E}" type="pres">
      <dgm:prSet presAssocID="{98A525DB-6DC1-47E1-804B-C35148046C1B}" presName="sibTrans" presStyleLbl="sibTrans2D1" presStyleIdx="0" presStyleCnt="7"/>
      <dgm:spPr/>
    </dgm:pt>
    <dgm:pt modelId="{D4C69206-0704-4A13-908A-54ECE484621A}" type="pres">
      <dgm:prSet presAssocID="{962B8BBA-F568-481F-A650-B5ECEB6FBA54}" presName="node" presStyleLbl="node1" presStyleIdx="1" presStyleCnt="7" custRadScaleRad="100136" custRadScaleInc="-6019">
        <dgm:presLayoutVars>
          <dgm:bulletEnabled val="1"/>
        </dgm:presLayoutVars>
      </dgm:prSet>
      <dgm:spPr/>
    </dgm:pt>
    <dgm:pt modelId="{7386458D-8F4D-4E6A-B874-C37FD69DD68D}" type="pres">
      <dgm:prSet presAssocID="{962B8BBA-F568-481F-A650-B5ECEB6FBA54}" presName="dummy" presStyleCnt="0"/>
      <dgm:spPr/>
    </dgm:pt>
    <dgm:pt modelId="{0ABE15E5-AC40-4851-902C-8A72CEC59EAB}" type="pres">
      <dgm:prSet presAssocID="{C34CE871-B157-4431-AE14-7E8FEC1168DC}" presName="sibTrans" presStyleLbl="sibTrans2D1" presStyleIdx="1" presStyleCnt="7"/>
      <dgm:spPr/>
    </dgm:pt>
    <dgm:pt modelId="{91BC6BD9-3E39-4219-8793-7F2DDE303353}" type="pres">
      <dgm:prSet presAssocID="{75E13CE9-314B-44BC-BC0A-D8BB75DD50B5}" presName="node" presStyleLbl="node1" presStyleIdx="2" presStyleCnt="7">
        <dgm:presLayoutVars>
          <dgm:bulletEnabled val="1"/>
        </dgm:presLayoutVars>
      </dgm:prSet>
      <dgm:spPr/>
    </dgm:pt>
    <dgm:pt modelId="{8E881990-C7E1-4C39-8C22-2503F52ACB54}" type="pres">
      <dgm:prSet presAssocID="{75E13CE9-314B-44BC-BC0A-D8BB75DD50B5}" presName="dummy" presStyleCnt="0"/>
      <dgm:spPr/>
    </dgm:pt>
    <dgm:pt modelId="{CCF980C5-FACB-478C-9E37-C281A18FCF4B}" type="pres">
      <dgm:prSet presAssocID="{A478EA66-6795-487B-882D-6E556E2770BE}" presName="sibTrans" presStyleLbl="sibTrans2D1" presStyleIdx="2" presStyleCnt="7"/>
      <dgm:spPr/>
    </dgm:pt>
    <dgm:pt modelId="{57EC45A5-2751-4FCE-BE30-98378CBB517D}" type="pres">
      <dgm:prSet presAssocID="{50ADE57F-203B-4359-B9D4-538D56BE7337}" presName="node" presStyleLbl="node1" presStyleIdx="3" presStyleCnt="7">
        <dgm:presLayoutVars>
          <dgm:bulletEnabled val="1"/>
        </dgm:presLayoutVars>
      </dgm:prSet>
      <dgm:spPr/>
    </dgm:pt>
    <dgm:pt modelId="{24550F81-E94D-418F-A5D5-950CDFD3FEE0}" type="pres">
      <dgm:prSet presAssocID="{50ADE57F-203B-4359-B9D4-538D56BE7337}" presName="dummy" presStyleCnt="0"/>
      <dgm:spPr/>
    </dgm:pt>
    <dgm:pt modelId="{E6C492BF-911A-4EF6-B37C-B0CC71685A13}" type="pres">
      <dgm:prSet presAssocID="{8538906C-171B-438D-AE80-E56C6443E400}" presName="sibTrans" presStyleLbl="sibTrans2D1" presStyleIdx="3" presStyleCnt="7"/>
      <dgm:spPr/>
    </dgm:pt>
    <dgm:pt modelId="{28CE2659-14EC-4820-B527-913A07E07B1C}" type="pres">
      <dgm:prSet presAssocID="{8111E8CF-80E0-41A3-8807-F2D294E46C5A}" presName="node" presStyleLbl="node1" presStyleIdx="4" presStyleCnt="7">
        <dgm:presLayoutVars>
          <dgm:bulletEnabled val="1"/>
        </dgm:presLayoutVars>
      </dgm:prSet>
      <dgm:spPr/>
    </dgm:pt>
    <dgm:pt modelId="{ADC41F5A-7505-4CDA-BA61-951C7D304808}" type="pres">
      <dgm:prSet presAssocID="{8111E8CF-80E0-41A3-8807-F2D294E46C5A}" presName="dummy" presStyleCnt="0"/>
      <dgm:spPr/>
    </dgm:pt>
    <dgm:pt modelId="{C626305F-EEC7-42D3-A511-D589F0791A5E}" type="pres">
      <dgm:prSet presAssocID="{BE7A88A7-DFC2-4688-AF18-537835777F86}" presName="sibTrans" presStyleLbl="sibTrans2D1" presStyleIdx="4" presStyleCnt="7"/>
      <dgm:spPr/>
    </dgm:pt>
    <dgm:pt modelId="{555279F7-EFEF-411F-A261-FAAD8F936948}" type="pres">
      <dgm:prSet presAssocID="{8F8CFEE2-F348-4CB3-8A49-8F31EFDFF6E4}" presName="node" presStyleLbl="node1" presStyleIdx="5" presStyleCnt="7">
        <dgm:presLayoutVars>
          <dgm:bulletEnabled val="1"/>
        </dgm:presLayoutVars>
      </dgm:prSet>
      <dgm:spPr/>
    </dgm:pt>
    <dgm:pt modelId="{D9A50460-0F52-40B4-9E22-4B32D82755FF}" type="pres">
      <dgm:prSet presAssocID="{8F8CFEE2-F348-4CB3-8A49-8F31EFDFF6E4}" presName="dummy" presStyleCnt="0"/>
      <dgm:spPr/>
    </dgm:pt>
    <dgm:pt modelId="{D5479478-E54A-4655-966F-4306FB3958AC}" type="pres">
      <dgm:prSet presAssocID="{786395FF-0123-4D60-A1F5-054D263164A9}" presName="sibTrans" presStyleLbl="sibTrans2D1" presStyleIdx="5" presStyleCnt="7"/>
      <dgm:spPr/>
    </dgm:pt>
    <dgm:pt modelId="{F767EB28-0A5E-477E-8AAB-F4479B9536AA}" type="pres">
      <dgm:prSet presAssocID="{F8CA2532-E7DA-4A6E-B8B0-F9727CECD1E9}" presName="node" presStyleLbl="node1" presStyleIdx="6" presStyleCnt="7">
        <dgm:presLayoutVars>
          <dgm:bulletEnabled val="1"/>
        </dgm:presLayoutVars>
      </dgm:prSet>
      <dgm:spPr/>
    </dgm:pt>
    <dgm:pt modelId="{BC2DDC72-C0D3-40E8-8974-6034D02A032F}" type="pres">
      <dgm:prSet presAssocID="{F8CA2532-E7DA-4A6E-B8B0-F9727CECD1E9}" presName="dummy" presStyleCnt="0"/>
      <dgm:spPr/>
    </dgm:pt>
    <dgm:pt modelId="{57D39C4C-26BE-4A40-BD09-037BB8543453}" type="pres">
      <dgm:prSet presAssocID="{083426AC-DB94-47E9-9210-8B64D661BFD6}" presName="sibTrans" presStyleLbl="sibTrans2D1" presStyleIdx="6" presStyleCnt="7"/>
      <dgm:spPr/>
    </dgm:pt>
  </dgm:ptLst>
  <dgm:cxnLst>
    <dgm:cxn modelId="{9086DE01-C61F-484D-8049-F0676D9C3C7D}" type="presOf" srcId="{C34CE871-B157-4431-AE14-7E8FEC1168DC}" destId="{0ABE15E5-AC40-4851-902C-8A72CEC59EAB}" srcOrd="0" destOrd="0" presId="urn:microsoft.com/office/officeart/2005/8/layout/radial6"/>
    <dgm:cxn modelId="{66DB3E1A-D1FD-4223-9002-F63E49B88BD2}" srcId="{BAB86982-BD74-46C6-8B18-73D859670C2D}" destId="{50ADE57F-203B-4359-B9D4-538D56BE7337}" srcOrd="3" destOrd="0" parTransId="{8E25BAA6-1025-4489-B883-FBF834060A90}" sibTransId="{8538906C-171B-438D-AE80-E56C6443E400}"/>
    <dgm:cxn modelId="{09CC7F27-4D58-4ABF-809F-DBAA3352BF88}" type="presOf" srcId="{8538906C-171B-438D-AE80-E56C6443E400}" destId="{E6C492BF-911A-4EF6-B37C-B0CC71685A13}" srcOrd="0" destOrd="0" presId="urn:microsoft.com/office/officeart/2005/8/layout/radial6"/>
    <dgm:cxn modelId="{D5282928-457A-403F-9672-1A9A41CBF10A}" type="presOf" srcId="{BAB86982-BD74-46C6-8B18-73D859670C2D}" destId="{A52D163F-8A13-4AD7-AEAF-E20490447BEF}" srcOrd="0" destOrd="0" presId="urn:microsoft.com/office/officeart/2005/8/layout/radial6"/>
    <dgm:cxn modelId="{1CC2682A-DF98-4EBA-9E31-2A11C128C0A5}" type="presOf" srcId="{786395FF-0123-4D60-A1F5-054D263164A9}" destId="{D5479478-E54A-4655-966F-4306FB3958AC}" srcOrd="0" destOrd="0" presId="urn:microsoft.com/office/officeart/2005/8/layout/radial6"/>
    <dgm:cxn modelId="{A1700033-9FD7-4D8E-AFC7-8EF7C4F9CBEB}" type="presOf" srcId="{F8CA2532-E7DA-4A6E-B8B0-F9727CECD1E9}" destId="{F767EB28-0A5E-477E-8AAB-F4479B9536AA}" srcOrd="0" destOrd="0" presId="urn:microsoft.com/office/officeart/2005/8/layout/radial6"/>
    <dgm:cxn modelId="{3E080735-8038-45B8-9885-FE82FEB0B59D}" srcId="{3781C285-8BF3-48B0-9611-9D6FD458A65A}" destId="{EA9EB64D-7D1F-42CE-A448-C68F1D78F69D}" srcOrd="3" destOrd="0" parTransId="{F59A3156-ACCF-4A57-B29D-986901CFB1C4}" sibTransId="{5506A155-7977-4730-98EF-78FF11B382B8}"/>
    <dgm:cxn modelId="{509D6635-D04D-4C08-AC10-84FB7BC4CBFC}" type="presOf" srcId="{A478EA66-6795-487B-882D-6E556E2770BE}" destId="{CCF980C5-FACB-478C-9E37-C281A18FCF4B}" srcOrd="0" destOrd="0" presId="urn:microsoft.com/office/officeart/2005/8/layout/radial6"/>
    <dgm:cxn modelId="{4891C342-D4EF-4671-BB64-BB466528F4FA}" srcId="{BAB86982-BD74-46C6-8B18-73D859670C2D}" destId="{8111E8CF-80E0-41A3-8807-F2D294E46C5A}" srcOrd="4" destOrd="0" parTransId="{54519DAA-7888-46A2-9C75-C8C22BFCFF64}" sibTransId="{BE7A88A7-DFC2-4688-AF18-537835777F86}"/>
    <dgm:cxn modelId="{B542C763-756D-4DEF-A6FF-0ADA1F906100}" type="presOf" srcId="{732F8170-BF85-453A-858B-66A55279A31D}" destId="{A9972812-BA19-44C4-95AC-A5CE658F2E89}" srcOrd="0" destOrd="0" presId="urn:microsoft.com/office/officeart/2005/8/layout/radial6"/>
    <dgm:cxn modelId="{142F0744-1397-42E4-B365-30D63AB7CBE5}" srcId="{3781C285-8BF3-48B0-9611-9D6FD458A65A}" destId="{4E8D903B-C966-4BD1-80FB-B352FE953FB2}" srcOrd="2" destOrd="0" parTransId="{1C839309-F167-4444-B72D-10C0643FBBF9}" sibTransId="{730B6BAB-CAD0-442B-9871-D049A86BA9C6}"/>
    <dgm:cxn modelId="{CF135645-A98E-472B-9430-7C94400CDCC6}" type="presOf" srcId="{98A525DB-6DC1-47E1-804B-C35148046C1B}" destId="{9B2DFC3E-7BCA-487A-A0BA-AE40D610251E}" srcOrd="0" destOrd="0" presId="urn:microsoft.com/office/officeart/2005/8/layout/radial6"/>
    <dgm:cxn modelId="{7372DB65-FDB0-4335-8126-EC6B8B745CB4}" type="presOf" srcId="{962B8BBA-F568-481F-A650-B5ECEB6FBA54}" destId="{D4C69206-0704-4A13-908A-54ECE484621A}" srcOrd="0" destOrd="0" presId="urn:microsoft.com/office/officeart/2005/8/layout/radial6"/>
    <dgm:cxn modelId="{DE69F36F-21A3-4A37-905A-FE52A037A8D0}" type="presOf" srcId="{3781C285-8BF3-48B0-9611-9D6FD458A65A}" destId="{EE0DC1D9-1D6C-4AB0-831B-9CEBF8ADD9BD}" srcOrd="0" destOrd="0" presId="urn:microsoft.com/office/officeart/2005/8/layout/radial6"/>
    <dgm:cxn modelId="{2D10F170-BB1C-4624-BAEF-4C03E75DB31F}" type="presOf" srcId="{75E13CE9-314B-44BC-BC0A-D8BB75DD50B5}" destId="{91BC6BD9-3E39-4219-8793-7F2DDE303353}" srcOrd="0" destOrd="0" presId="urn:microsoft.com/office/officeart/2005/8/layout/radial6"/>
    <dgm:cxn modelId="{854CBD77-65A7-4D23-9E31-A998CDAB3D0E}" type="presOf" srcId="{083426AC-DB94-47E9-9210-8B64D661BFD6}" destId="{57D39C4C-26BE-4A40-BD09-037BB8543453}" srcOrd="0" destOrd="0" presId="urn:microsoft.com/office/officeart/2005/8/layout/radial6"/>
    <dgm:cxn modelId="{506CE478-EB7B-4B14-AFD9-FAF8149E5DCE}" srcId="{BAB86982-BD74-46C6-8B18-73D859670C2D}" destId="{732F8170-BF85-453A-858B-66A55279A31D}" srcOrd="0" destOrd="0" parTransId="{72C17247-099C-4A05-A875-FC7CA89FC213}" sibTransId="{98A525DB-6DC1-47E1-804B-C35148046C1B}"/>
    <dgm:cxn modelId="{84548B8C-D3F1-4D44-A62D-1CA108AD7C67}" srcId="{BAB86982-BD74-46C6-8B18-73D859670C2D}" destId="{F8CA2532-E7DA-4A6E-B8B0-F9727CECD1E9}" srcOrd="6" destOrd="0" parTransId="{2412AF4F-617A-4F99-A4C1-08A6D13637F4}" sibTransId="{083426AC-DB94-47E9-9210-8B64D661BFD6}"/>
    <dgm:cxn modelId="{68024697-1B80-457E-A7A0-0842031D3951}" srcId="{3781C285-8BF3-48B0-9611-9D6FD458A65A}" destId="{8F509584-C860-48FB-8312-E7B24410F22F}" srcOrd="4" destOrd="0" parTransId="{1F33A75D-2110-4739-92B7-44C99A1CB780}" sibTransId="{7ECBBE2E-3FC0-4CC6-846B-D34096FF346C}"/>
    <dgm:cxn modelId="{7D697DB5-E098-44E2-AA33-D4A87E41F983}" type="presOf" srcId="{8F8CFEE2-F348-4CB3-8A49-8F31EFDFF6E4}" destId="{555279F7-EFEF-411F-A261-FAAD8F936948}" srcOrd="0" destOrd="0" presId="urn:microsoft.com/office/officeart/2005/8/layout/radial6"/>
    <dgm:cxn modelId="{F292F4BB-21CB-4670-841A-7885E772A8A8}" srcId="{BAB86982-BD74-46C6-8B18-73D859670C2D}" destId="{8F8CFEE2-F348-4CB3-8A49-8F31EFDFF6E4}" srcOrd="5" destOrd="0" parTransId="{09309C2E-644B-4521-A672-4765627A9C88}" sibTransId="{786395FF-0123-4D60-A1F5-054D263164A9}"/>
    <dgm:cxn modelId="{1B760EC9-13B9-46B2-81DB-CCCB97C52B6A}" type="presOf" srcId="{BE7A88A7-DFC2-4688-AF18-537835777F86}" destId="{C626305F-EEC7-42D3-A511-D589F0791A5E}" srcOrd="0" destOrd="0" presId="urn:microsoft.com/office/officeart/2005/8/layout/radial6"/>
    <dgm:cxn modelId="{AFA39CCA-0325-4CC5-A6A4-9B962E3FEB89}" type="presOf" srcId="{8111E8CF-80E0-41A3-8807-F2D294E46C5A}" destId="{28CE2659-14EC-4820-B527-913A07E07B1C}" srcOrd="0" destOrd="0" presId="urn:microsoft.com/office/officeart/2005/8/layout/radial6"/>
    <dgm:cxn modelId="{690A54D3-B149-4E49-87DE-1FE5E4384FD3}" srcId="{BAB86982-BD74-46C6-8B18-73D859670C2D}" destId="{962B8BBA-F568-481F-A650-B5ECEB6FBA54}" srcOrd="1" destOrd="0" parTransId="{17524FAF-6A96-40AB-8557-E31723B0EA93}" sibTransId="{C34CE871-B157-4431-AE14-7E8FEC1168DC}"/>
    <dgm:cxn modelId="{853C69DC-938B-4DF9-B5B9-D226BED08B5B}" type="presOf" srcId="{50ADE57F-203B-4359-B9D4-538D56BE7337}" destId="{57EC45A5-2751-4FCE-BE30-98378CBB517D}" srcOrd="0" destOrd="0" presId="urn:microsoft.com/office/officeart/2005/8/layout/radial6"/>
    <dgm:cxn modelId="{D15D4BE8-38BD-47C0-BC0E-D4ECCC6D830D}" srcId="{3781C285-8BF3-48B0-9611-9D6FD458A65A}" destId="{BAB86982-BD74-46C6-8B18-73D859670C2D}" srcOrd="0" destOrd="0" parTransId="{32C02964-681B-4BB4-A557-4966FF38112E}" sibTransId="{727F4CB7-3741-4594-A17B-6BBEAFBBEF6F}"/>
    <dgm:cxn modelId="{58A8F7E9-952B-4E56-8026-76C95EB79ED9}" srcId="{3781C285-8BF3-48B0-9611-9D6FD458A65A}" destId="{708840BD-086C-4BF5-B3BB-9BECCF2DE864}" srcOrd="1" destOrd="0" parTransId="{BDD2ACD5-B0FB-472E-B34C-F119161783A2}" sibTransId="{4FAD6C30-2855-4D1A-B051-F4FCD0EB14FB}"/>
    <dgm:cxn modelId="{7B7FCEEA-4817-43D5-8082-05B1AD88B13E}" srcId="{BAB86982-BD74-46C6-8B18-73D859670C2D}" destId="{75E13CE9-314B-44BC-BC0A-D8BB75DD50B5}" srcOrd="2" destOrd="0" parTransId="{FD3F3D70-6F20-47F0-A2DB-1A9C93E6ECF4}" sibTransId="{A478EA66-6795-487B-882D-6E556E2770BE}"/>
    <dgm:cxn modelId="{A83AAB6B-82FA-4BA6-B9C5-777578889859}" type="presParOf" srcId="{EE0DC1D9-1D6C-4AB0-831B-9CEBF8ADD9BD}" destId="{A52D163F-8A13-4AD7-AEAF-E20490447BEF}" srcOrd="0" destOrd="0" presId="urn:microsoft.com/office/officeart/2005/8/layout/radial6"/>
    <dgm:cxn modelId="{2B11ED1E-300E-4878-B4B9-D848F8860E0C}" type="presParOf" srcId="{EE0DC1D9-1D6C-4AB0-831B-9CEBF8ADD9BD}" destId="{A9972812-BA19-44C4-95AC-A5CE658F2E89}" srcOrd="1" destOrd="0" presId="urn:microsoft.com/office/officeart/2005/8/layout/radial6"/>
    <dgm:cxn modelId="{FD80202A-7EDA-471E-B231-6AA6F7261AB7}" type="presParOf" srcId="{EE0DC1D9-1D6C-4AB0-831B-9CEBF8ADD9BD}" destId="{D0D3C296-382D-4DA4-B54C-DA6E8640526A}" srcOrd="2" destOrd="0" presId="urn:microsoft.com/office/officeart/2005/8/layout/radial6"/>
    <dgm:cxn modelId="{212EE5B4-D168-4483-A1AA-9DC13A6FCC26}" type="presParOf" srcId="{EE0DC1D9-1D6C-4AB0-831B-9CEBF8ADD9BD}" destId="{9B2DFC3E-7BCA-487A-A0BA-AE40D610251E}" srcOrd="3" destOrd="0" presId="urn:microsoft.com/office/officeart/2005/8/layout/radial6"/>
    <dgm:cxn modelId="{6732BE76-FE74-426D-B4A0-E90F94C6D952}" type="presParOf" srcId="{EE0DC1D9-1D6C-4AB0-831B-9CEBF8ADD9BD}" destId="{D4C69206-0704-4A13-908A-54ECE484621A}" srcOrd="4" destOrd="0" presId="urn:microsoft.com/office/officeart/2005/8/layout/radial6"/>
    <dgm:cxn modelId="{5D07372D-1486-4520-A4CA-924FE29C6F8B}" type="presParOf" srcId="{EE0DC1D9-1D6C-4AB0-831B-9CEBF8ADD9BD}" destId="{7386458D-8F4D-4E6A-B874-C37FD69DD68D}" srcOrd="5" destOrd="0" presId="urn:microsoft.com/office/officeart/2005/8/layout/radial6"/>
    <dgm:cxn modelId="{93A5E5F2-4228-4192-9DA0-9242D629FEBE}" type="presParOf" srcId="{EE0DC1D9-1D6C-4AB0-831B-9CEBF8ADD9BD}" destId="{0ABE15E5-AC40-4851-902C-8A72CEC59EAB}" srcOrd="6" destOrd="0" presId="urn:microsoft.com/office/officeart/2005/8/layout/radial6"/>
    <dgm:cxn modelId="{646ADD0E-F5FD-486B-BAAA-AE7081ADFB95}" type="presParOf" srcId="{EE0DC1D9-1D6C-4AB0-831B-9CEBF8ADD9BD}" destId="{91BC6BD9-3E39-4219-8793-7F2DDE303353}" srcOrd="7" destOrd="0" presId="urn:microsoft.com/office/officeart/2005/8/layout/radial6"/>
    <dgm:cxn modelId="{29F4FD90-9E25-4961-84E4-5EA4B5476C49}" type="presParOf" srcId="{EE0DC1D9-1D6C-4AB0-831B-9CEBF8ADD9BD}" destId="{8E881990-C7E1-4C39-8C22-2503F52ACB54}" srcOrd="8" destOrd="0" presId="urn:microsoft.com/office/officeart/2005/8/layout/radial6"/>
    <dgm:cxn modelId="{1BA9225F-A524-4B1F-BD65-DD56EB572EE0}" type="presParOf" srcId="{EE0DC1D9-1D6C-4AB0-831B-9CEBF8ADD9BD}" destId="{CCF980C5-FACB-478C-9E37-C281A18FCF4B}" srcOrd="9" destOrd="0" presId="urn:microsoft.com/office/officeart/2005/8/layout/radial6"/>
    <dgm:cxn modelId="{0B21BD99-474D-4D49-AAE0-ADE90DE07E04}" type="presParOf" srcId="{EE0DC1D9-1D6C-4AB0-831B-9CEBF8ADD9BD}" destId="{57EC45A5-2751-4FCE-BE30-98378CBB517D}" srcOrd="10" destOrd="0" presId="urn:microsoft.com/office/officeart/2005/8/layout/radial6"/>
    <dgm:cxn modelId="{5DF429AE-B36D-4C5E-9510-1D181BBEA73F}" type="presParOf" srcId="{EE0DC1D9-1D6C-4AB0-831B-9CEBF8ADD9BD}" destId="{24550F81-E94D-418F-A5D5-950CDFD3FEE0}" srcOrd="11" destOrd="0" presId="urn:microsoft.com/office/officeart/2005/8/layout/radial6"/>
    <dgm:cxn modelId="{16F212C8-EB2F-4513-A37C-701729A3FEE1}" type="presParOf" srcId="{EE0DC1D9-1D6C-4AB0-831B-9CEBF8ADD9BD}" destId="{E6C492BF-911A-4EF6-B37C-B0CC71685A13}" srcOrd="12" destOrd="0" presId="urn:microsoft.com/office/officeart/2005/8/layout/radial6"/>
    <dgm:cxn modelId="{7C9690BC-ED2E-4E8E-8DA8-629740141FD4}" type="presParOf" srcId="{EE0DC1D9-1D6C-4AB0-831B-9CEBF8ADD9BD}" destId="{28CE2659-14EC-4820-B527-913A07E07B1C}" srcOrd="13" destOrd="0" presId="urn:microsoft.com/office/officeart/2005/8/layout/radial6"/>
    <dgm:cxn modelId="{4DEA955B-F143-4943-92EB-67BD08161288}" type="presParOf" srcId="{EE0DC1D9-1D6C-4AB0-831B-9CEBF8ADD9BD}" destId="{ADC41F5A-7505-4CDA-BA61-951C7D304808}" srcOrd="14" destOrd="0" presId="urn:microsoft.com/office/officeart/2005/8/layout/radial6"/>
    <dgm:cxn modelId="{F0EB4A23-8228-41C0-980A-D55E55EAAD2C}" type="presParOf" srcId="{EE0DC1D9-1D6C-4AB0-831B-9CEBF8ADD9BD}" destId="{C626305F-EEC7-42D3-A511-D589F0791A5E}" srcOrd="15" destOrd="0" presId="urn:microsoft.com/office/officeart/2005/8/layout/radial6"/>
    <dgm:cxn modelId="{D813829F-9248-4B82-8736-B68F21CDE3D0}" type="presParOf" srcId="{EE0DC1D9-1D6C-4AB0-831B-9CEBF8ADD9BD}" destId="{555279F7-EFEF-411F-A261-FAAD8F936948}" srcOrd="16" destOrd="0" presId="urn:microsoft.com/office/officeart/2005/8/layout/radial6"/>
    <dgm:cxn modelId="{B9F3AA22-96EA-4573-A68B-B3FCCAA8C86F}" type="presParOf" srcId="{EE0DC1D9-1D6C-4AB0-831B-9CEBF8ADD9BD}" destId="{D9A50460-0F52-40B4-9E22-4B32D82755FF}" srcOrd="17" destOrd="0" presId="urn:microsoft.com/office/officeart/2005/8/layout/radial6"/>
    <dgm:cxn modelId="{6EECF417-9EF1-4F37-A691-C92C437F7038}" type="presParOf" srcId="{EE0DC1D9-1D6C-4AB0-831B-9CEBF8ADD9BD}" destId="{D5479478-E54A-4655-966F-4306FB3958AC}" srcOrd="18" destOrd="0" presId="urn:microsoft.com/office/officeart/2005/8/layout/radial6"/>
    <dgm:cxn modelId="{6E598DCB-E6ED-4B4E-8E17-3D472BAE2EEF}" type="presParOf" srcId="{EE0DC1D9-1D6C-4AB0-831B-9CEBF8ADD9BD}" destId="{F767EB28-0A5E-477E-8AAB-F4479B9536AA}" srcOrd="19" destOrd="0" presId="urn:microsoft.com/office/officeart/2005/8/layout/radial6"/>
    <dgm:cxn modelId="{E69F28D5-376F-4146-91A4-DF172EDFEC17}" type="presParOf" srcId="{EE0DC1D9-1D6C-4AB0-831B-9CEBF8ADD9BD}" destId="{BC2DDC72-C0D3-40E8-8974-6034D02A032F}" srcOrd="20" destOrd="0" presId="urn:microsoft.com/office/officeart/2005/8/layout/radial6"/>
    <dgm:cxn modelId="{52F4C8F5-1FB7-45C2-94DF-4338205C7478}" type="presParOf" srcId="{EE0DC1D9-1D6C-4AB0-831B-9CEBF8ADD9BD}" destId="{57D39C4C-26BE-4A40-BD09-037BB8543453}" srcOrd="21"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243737D-61DF-4E06-AA72-3AA01D466723}" type="doc">
      <dgm:prSet loTypeId="urn:diagrams.loki3.com/BracketList" loCatId="list" qsTypeId="urn:microsoft.com/office/officeart/2005/8/quickstyle/simple1" qsCatId="simple" csTypeId="urn:microsoft.com/office/officeart/2005/8/colors/accent1_1" csCatId="accent1" phldr="1"/>
      <dgm:spPr/>
      <dgm:t>
        <a:bodyPr/>
        <a:lstStyle/>
        <a:p>
          <a:endParaRPr lang="en-US"/>
        </a:p>
      </dgm:t>
    </dgm:pt>
    <dgm:pt modelId="{FF6A283B-4E97-4D21-8B72-5065EFD2DAAD}">
      <dgm:prSet phldrT="[Text]" custT="1"/>
      <dgm:spPr/>
      <dgm:t>
        <a:bodyPr/>
        <a:lstStyle/>
        <a:p>
          <a:r>
            <a:rPr lang="lt-LT" sz="2800" b="0">
              <a:solidFill>
                <a:srgbClr val="082C38"/>
              </a:solidFill>
              <a:latin typeface="Times New Roman"/>
              <a:cs typeface="Times New Roman"/>
            </a:rPr>
            <a:t>DARBUOTOJAI GALI</a:t>
          </a:r>
          <a:endParaRPr lang="en-US" sz="2800" b="0">
            <a:solidFill>
              <a:srgbClr val="082C38"/>
            </a:solidFill>
            <a:latin typeface="Times New Roman"/>
            <a:cs typeface="Times New Roman"/>
          </a:endParaRPr>
        </a:p>
      </dgm:t>
    </dgm:pt>
    <dgm:pt modelId="{77651FE3-7102-43BB-98C5-BF94D1839A97}" type="parTrans" cxnId="{D53BB793-B826-4939-87E9-1F13B0FE60AD}">
      <dgm:prSet/>
      <dgm:spPr/>
      <dgm:t>
        <a:bodyPr/>
        <a:lstStyle/>
        <a:p>
          <a:endParaRPr lang="en-US">
            <a:latin typeface="Times New Roman" panose="02020603050405020304" pitchFamily="18" charset="0"/>
            <a:cs typeface="Times New Roman" panose="02020603050405020304" pitchFamily="18" charset="0"/>
          </a:endParaRPr>
        </a:p>
      </dgm:t>
    </dgm:pt>
    <dgm:pt modelId="{45CA3557-3FED-4D9B-977E-05DC3F09BCCD}" type="sibTrans" cxnId="{D53BB793-B826-4939-87E9-1F13B0FE60AD}">
      <dgm:prSet/>
      <dgm:spPr/>
      <dgm:t>
        <a:bodyPr/>
        <a:lstStyle/>
        <a:p>
          <a:endParaRPr lang="en-US">
            <a:latin typeface="Times New Roman" panose="02020603050405020304" pitchFamily="18" charset="0"/>
            <a:cs typeface="Times New Roman" panose="02020603050405020304" pitchFamily="18" charset="0"/>
          </a:endParaRPr>
        </a:p>
      </dgm:t>
    </dgm:pt>
    <dgm:pt modelId="{79DD9106-276F-40D0-8EB9-6811335DB627}">
      <dgm:prSet phldrT="[Text]" custT="1"/>
      <dgm:spPr/>
      <dgm:t>
        <a:bodyPr/>
        <a:lstStyle/>
        <a:p>
          <a:pPr algn="just"/>
          <a:r>
            <a:rPr lang="lt-LT" sz="2800" b="0">
              <a:solidFill>
                <a:srgbClr val="082C38"/>
              </a:solidFill>
              <a:latin typeface="+mn-lt"/>
              <a:ea typeface="+mn-ea"/>
              <a:cs typeface="Times New Roman"/>
            </a:rPr>
            <a:t>priimti, teikti pagal tarptautinį protokolą oficialias reprezentacijai skirtas dovanas;</a:t>
          </a:r>
          <a:endParaRPr lang="en-US" sz="2800" b="0">
            <a:solidFill>
              <a:srgbClr val="082C38"/>
            </a:solidFill>
            <a:latin typeface="+mn-lt"/>
            <a:ea typeface="+mn-ea"/>
            <a:cs typeface="Times New Roman"/>
          </a:endParaRPr>
        </a:p>
      </dgm:t>
    </dgm:pt>
    <dgm:pt modelId="{1A5F7B96-474B-4094-B359-594C2660E76C}" type="parTrans" cxnId="{6ECD1554-08EC-4D1D-B39A-AD9D0C534910}">
      <dgm:prSet/>
      <dgm:spPr/>
      <dgm:t>
        <a:bodyPr/>
        <a:lstStyle/>
        <a:p>
          <a:endParaRPr lang="en-US">
            <a:latin typeface="Times New Roman" panose="02020603050405020304" pitchFamily="18" charset="0"/>
            <a:cs typeface="Times New Roman" panose="02020603050405020304" pitchFamily="18" charset="0"/>
          </a:endParaRPr>
        </a:p>
      </dgm:t>
    </dgm:pt>
    <dgm:pt modelId="{127E889D-0E71-4C62-B2DD-D71B28EE1DF9}" type="sibTrans" cxnId="{6ECD1554-08EC-4D1D-B39A-AD9D0C534910}">
      <dgm:prSet/>
      <dgm:spPr/>
      <dgm:t>
        <a:bodyPr/>
        <a:lstStyle/>
        <a:p>
          <a:endParaRPr lang="en-US">
            <a:latin typeface="Times New Roman" panose="02020603050405020304" pitchFamily="18" charset="0"/>
            <a:cs typeface="Times New Roman" panose="02020603050405020304" pitchFamily="18" charset="0"/>
          </a:endParaRPr>
        </a:p>
      </dgm:t>
    </dgm:pt>
    <dgm:pt modelId="{7488B8D7-CAA7-47F6-B3F2-E631921D8689}">
      <dgm:prSet phldrT="[Text]" custT="1"/>
      <dgm:spPr/>
      <dgm:t>
        <a:bodyPr/>
        <a:lstStyle/>
        <a:p>
          <a:r>
            <a:rPr lang="lt-LT" sz="2800" b="0">
              <a:solidFill>
                <a:srgbClr val="082C38"/>
              </a:solidFill>
              <a:latin typeface="+mn-lt"/>
              <a:cs typeface="Times New Roman"/>
            </a:rPr>
            <a:t>DARBUOTOJAMS DRAUDŽIAMOS</a:t>
          </a:r>
          <a:endParaRPr lang="en-US" sz="2800" b="0">
            <a:solidFill>
              <a:srgbClr val="082C38"/>
            </a:solidFill>
            <a:latin typeface="+mn-lt"/>
            <a:cs typeface="Times New Roman"/>
          </a:endParaRPr>
        </a:p>
      </dgm:t>
    </dgm:pt>
    <dgm:pt modelId="{341FD5D8-87C8-456E-B757-D7A6123C3424}" type="parTrans" cxnId="{3BAD64AC-1EAB-43B6-B38D-7EEECBA8595E}">
      <dgm:prSet/>
      <dgm:spPr/>
      <dgm:t>
        <a:bodyPr/>
        <a:lstStyle/>
        <a:p>
          <a:endParaRPr lang="en-US">
            <a:latin typeface="Times New Roman" panose="02020603050405020304" pitchFamily="18" charset="0"/>
            <a:cs typeface="Times New Roman" panose="02020603050405020304" pitchFamily="18" charset="0"/>
          </a:endParaRPr>
        </a:p>
      </dgm:t>
    </dgm:pt>
    <dgm:pt modelId="{CEF89495-CCBF-42E1-914F-0A64D56A2608}" type="sibTrans" cxnId="{3BAD64AC-1EAB-43B6-B38D-7EEECBA8595E}">
      <dgm:prSet/>
      <dgm:spPr/>
      <dgm:t>
        <a:bodyPr/>
        <a:lstStyle/>
        <a:p>
          <a:endParaRPr lang="en-US">
            <a:latin typeface="Times New Roman" panose="02020603050405020304" pitchFamily="18" charset="0"/>
            <a:cs typeface="Times New Roman" panose="02020603050405020304" pitchFamily="18" charset="0"/>
          </a:endParaRPr>
        </a:p>
      </dgm:t>
    </dgm:pt>
    <dgm:pt modelId="{B9B841B6-04B5-4B25-8A79-5A55A7911ECE}">
      <dgm:prSet phldrT="[Text]" custT="1"/>
      <dgm:spPr/>
      <dgm:t>
        <a:bodyPr/>
        <a:lstStyle/>
        <a:p>
          <a:pPr algn="just"/>
          <a:r>
            <a:rPr lang="lt-LT" sz="2800" b="0">
              <a:solidFill>
                <a:srgbClr val="082C38"/>
              </a:solidFill>
              <a:latin typeface="+mn-lt"/>
              <a:ea typeface="+mn-ea"/>
              <a:cs typeface="Times New Roman"/>
            </a:rPr>
            <a:t>reprezentacijai skirtos dovanos su valstybės, įstaigos, bendrovės ir kitokia simbolika;</a:t>
          </a:r>
          <a:endParaRPr lang="en-US" sz="2800" b="0">
            <a:solidFill>
              <a:srgbClr val="082C38"/>
            </a:solidFill>
            <a:latin typeface="+mn-lt"/>
            <a:cs typeface="Times New Roman"/>
          </a:endParaRPr>
        </a:p>
      </dgm:t>
    </dgm:pt>
    <dgm:pt modelId="{6A42C9B5-445D-4C01-B1AE-22DBF2FE095C}" type="parTrans" cxnId="{D112ACFD-3885-4975-B83D-0EC664810C9C}">
      <dgm:prSet/>
      <dgm:spPr/>
      <dgm:t>
        <a:bodyPr/>
        <a:lstStyle/>
        <a:p>
          <a:endParaRPr lang="en-US">
            <a:latin typeface="Times New Roman" panose="02020603050405020304" pitchFamily="18" charset="0"/>
            <a:cs typeface="Times New Roman" panose="02020603050405020304" pitchFamily="18" charset="0"/>
          </a:endParaRPr>
        </a:p>
      </dgm:t>
    </dgm:pt>
    <dgm:pt modelId="{6813A0AA-A330-4051-83C9-6124B070CFFA}" type="sibTrans" cxnId="{D112ACFD-3885-4975-B83D-0EC664810C9C}">
      <dgm:prSet/>
      <dgm:spPr/>
      <dgm:t>
        <a:bodyPr/>
        <a:lstStyle/>
        <a:p>
          <a:endParaRPr lang="en-US">
            <a:latin typeface="Times New Roman" panose="02020603050405020304" pitchFamily="18" charset="0"/>
            <a:cs typeface="Times New Roman" panose="02020603050405020304" pitchFamily="18" charset="0"/>
          </a:endParaRPr>
        </a:p>
      </dgm:t>
    </dgm:pt>
    <dgm:pt modelId="{83A69A4B-5F4B-4F8D-BADA-970971AEAC8B}">
      <dgm:prSet phldrT="[Text]" custT="1"/>
      <dgm:spPr/>
      <dgm:t>
        <a:bodyPr/>
        <a:lstStyle/>
        <a:p>
          <a:pPr algn="just"/>
          <a:r>
            <a:rPr lang="lt-LT" sz="2800" b="0">
              <a:solidFill>
                <a:srgbClr val="082C38"/>
              </a:solidFill>
              <a:latin typeface="+mn-lt"/>
              <a:ea typeface="+mn-ea"/>
              <a:cs typeface="Times New Roman"/>
            </a:rPr>
            <a:t>paslaugos, kuriomis naudojamasi tarnybiniais tikslais.</a:t>
          </a:r>
          <a:endParaRPr lang="en-US" sz="2800" b="0">
            <a:solidFill>
              <a:srgbClr val="082C38"/>
            </a:solidFill>
            <a:latin typeface="+mn-lt"/>
            <a:cs typeface="Times New Roman"/>
          </a:endParaRPr>
        </a:p>
      </dgm:t>
    </dgm:pt>
    <dgm:pt modelId="{DC737178-282B-44D5-A6A7-33E3A346BB9D}" type="parTrans" cxnId="{6BF70CEB-B11C-4C38-903F-79A609009859}">
      <dgm:prSet/>
      <dgm:spPr/>
      <dgm:t>
        <a:bodyPr/>
        <a:lstStyle/>
        <a:p>
          <a:endParaRPr lang="en-US">
            <a:latin typeface="Times New Roman" panose="02020603050405020304" pitchFamily="18" charset="0"/>
            <a:cs typeface="Times New Roman" panose="02020603050405020304" pitchFamily="18" charset="0"/>
          </a:endParaRPr>
        </a:p>
      </dgm:t>
    </dgm:pt>
    <dgm:pt modelId="{DCD0A027-F9B8-49B7-B7CD-AA0282FE2281}" type="sibTrans" cxnId="{6BF70CEB-B11C-4C38-903F-79A609009859}">
      <dgm:prSet/>
      <dgm:spPr/>
      <dgm:t>
        <a:bodyPr/>
        <a:lstStyle/>
        <a:p>
          <a:endParaRPr lang="en-US">
            <a:latin typeface="Times New Roman" panose="02020603050405020304" pitchFamily="18" charset="0"/>
            <a:cs typeface="Times New Roman" panose="02020603050405020304" pitchFamily="18" charset="0"/>
          </a:endParaRPr>
        </a:p>
      </dgm:t>
    </dgm:pt>
    <dgm:pt modelId="{6D47EA02-65B7-43D7-9C9C-CDAFE9521488}">
      <dgm:prSet phldrT="[Text]" custT="1"/>
      <dgm:spPr/>
      <dgm:t>
        <a:bodyPr/>
        <a:lstStyle/>
        <a:p>
          <a:pPr algn="just"/>
          <a:r>
            <a:rPr lang="lt-LT" sz="2800" b="0">
              <a:solidFill>
                <a:srgbClr val="082C38"/>
              </a:solidFill>
              <a:latin typeface="+mn-lt"/>
              <a:ea typeface="+mn-ea"/>
              <a:cs typeface="Times New Roman"/>
            </a:rPr>
            <a:t>rodyti / priimti siūlomą svetingumą </a:t>
          </a:r>
          <a:r>
            <a:rPr lang="lt-LT" sz="2800" b="0" i="1">
              <a:solidFill>
                <a:srgbClr val="082C38"/>
              </a:solidFill>
              <a:latin typeface="+mn-lt"/>
              <a:ea typeface="+mn-ea"/>
              <a:cs typeface="Times New Roman"/>
            </a:rPr>
            <a:t>(pvz., dalyvauti parodose, konferencijose ir pan.)</a:t>
          </a:r>
          <a:r>
            <a:rPr lang="lt-LT" sz="2800" b="0">
              <a:solidFill>
                <a:srgbClr val="082C38"/>
              </a:solidFill>
              <a:latin typeface="+mn-lt"/>
              <a:ea typeface="+mn-ea"/>
              <a:cs typeface="Times New Roman"/>
            </a:rPr>
            <a:t>, jei tokios dovanos / demonstruojamas svetingumas turi aiškiai išreikštą tarnybinių santykių palaikymo tikslą ir yra skirtos tik bendradarbiavimui su valstybinėmis ir / ar tarptautinėmis organizacijomis stiprinti.</a:t>
          </a:r>
          <a:endParaRPr lang="en-US" sz="2800" b="0">
            <a:solidFill>
              <a:srgbClr val="082C38"/>
            </a:solidFill>
            <a:latin typeface="+mn-lt"/>
            <a:ea typeface="+mn-ea"/>
            <a:cs typeface="Times New Roman"/>
          </a:endParaRPr>
        </a:p>
      </dgm:t>
    </dgm:pt>
    <dgm:pt modelId="{DDE2C6EA-1BF9-4A4B-9C23-7119E0725AD5}" type="parTrans" cxnId="{0E0CBA46-F116-43F5-BF71-41D83956F6C2}">
      <dgm:prSet/>
      <dgm:spPr/>
      <dgm:t>
        <a:bodyPr/>
        <a:lstStyle/>
        <a:p>
          <a:endParaRPr lang="en-US"/>
        </a:p>
      </dgm:t>
    </dgm:pt>
    <dgm:pt modelId="{1AF4F7D1-B4A3-48E7-92F8-26EAB18D0933}" type="sibTrans" cxnId="{0E0CBA46-F116-43F5-BF71-41D83956F6C2}">
      <dgm:prSet/>
      <dgm:spPr/>
      <dgm:t>
        <a:bodyPr/>
        <a:lstStyle/>
        <a:p>
          <a:endParaRPr lang="en-US"/>
        </a:p>
      </dgm:t>
    </dgm:pt>
    <dgm:pt modelId="{7BEA962F-42CE-466F-9248-7A28288BD4D6}">
      <dgm:prSet phldrT="[Text]" custT="1"/>
      <dgm:spPr/>
      <dgm:t>
        <a:bodyPr/>
        <a:lstStyle/>
        <a:p>
          <a:pPr algn="just"/>
          <a:r>
            <a:rPr lang="lt-LT" sz="2800" b="0">
              <a:solidFill>
                <a:srgbClr val="082C38"/>
              </a:solidFill>
              <a:latin typeface="+mn-lt"/>
              <a:ea typeface="+mn-ea"/>
              <a:cs typeface="Times New Roman"/>
            </a:rPr>
            <a:t>dovanos pagal tradicijas, kurios įprastai yra susijusios su asmens tarnybinėmis pareigomis;</a:t>
          </a:r>
          <a:endParaRPr lang="en-US" sz="2800" b="0">
            <a:solidFill>
              <a:srgbClr val="082C38"/>
            </a:solidFill>
            <a:latin typeface="+mn-lt"/>
            <a:cs typeface="Times New Roman"/>
          </a:endParaRPr>
        </a:p>
      </dgm:t>
    </dgm:pt>
    <dgm:pt modelId="{CAE38E77-BEE9-49FD-9E30-A82D6C997723}" type="parTrans" cxnId="{01FC6556-B379-4988-9D64-09D2EFE64749}">
      <dgm:prSet/>
      <dgm:spPr/>
      <dgm:t>
        <a:bodyPr/>
        <a:lstStyle/>
        <a:p>
          <a:endParaRPr lang="en-US"/>
        </a:p>
      </dgm:t>
    </dgm:pt>
    <dgm:pt modelId="{057208B4-DE5A-490A-A688-610A5D4EC7FD}" type="sibTrans" cxnId="{01FC6556-B379-4988-9D64-09D2EFE64749}">
      <dgm:prSet/>
      <dgm:spPr/>
      <dgm:t>
        <a:bodyPr/>
        <a:lstStyle/>
        <a:p>
          <a:endParaRPr lang="en-US"/>
        </a:p>
      </dgm:t>
    </dgm:pt>
    <dgm:pt modelId="{4DA96DF1-B70F-47A7-8288-EE782EFE168B}" type="pres">
      <dgm:prSet presAssocID="{8243737D-61DF-4E06-AA72-3AA01D466723}" presName="Name0" presStyleCnt="0">
        <dgm:presLayoutVars>
          <dgm:dir/>
          <dgm:animLvl val="lvl"/>
          <dgm:resizeHandles val="exact"/>
        </dgm:presLayoutVars>
      </dgm:prSet>
      <dgm:spPr/>
    </dgm:pt>
    <dgm:pt modelId="{25182424-3A70-477C-B5D5-C293D8026C1F}" type="pres">
      <dgm:prSet presAssocID="{FF6A283B-4E97-4D21-8B72-5065EFD2DAAD}" presName="linNode" presStyleCnt="0"/>
      <dgm:spPr/>
    </dgm:pt>
    <dgm:pt modelId="{85ADE3F0-9B84-4D07-8CFD-8AE04833CBF1}" type="pres">
      <dgm:prSet presAssocID="{FF6A283B-4E97-4D21-8B72-5065EFD2DAAD}" presName="parTx" presStyleLbl="revTx" presStyleIdx="0" presStyleCnt="2">
        <dgm:presLayoutVars>
          <dgm:chMax val="1"/>
          <dgm:bulletEnabled val="1"/>
        </dgm:presLayoutVars>
      </dgm:prSet>
      <dgm:spPr/>
    </dgm:pt>
    <dgm:pt modelId="{E806C193-A271-4A53-A057-90FED0E80FE4}" type="pres">
      <dgm:prSet presAssocID="{FF6A283B-4E97-4D21-8B72-5065EFD2DAAD}" presName="bracket" presStyleLbl="parChTrans1D1" presStyleIdx="0" presStyleCnt="2"/>
      <dgm:spPr/>
    </dgm:pt>
    <dgm:pt modelId="{3686D9BE-0BB8-4741-9655-3613F1AED58C}" type="pres">
      <dgm:prSet presAssocID="{FF6A283B-4E97-4D21-8B72-5065EFD2DAAD}" presName="spH" presStyleCnt="0"/>
      <dgm:spPr/>
    </dgm:pt>
    <dgm:pt modelId="{B09AABA8-17B1-45AE-88E6-FD7BB1A2420C}" type="pres">
      <dgm:prSet presAssocID="{FF6A283B-4E97-4D21-8B72-5065EFD2DAAD}" presName="desTx" presStyleLbl="node1" presStyleIdx="0" presStyleCnt="2">
        <dgm:presLayoutVars>
          <dgm:bulletEnabled val="1"/>
        </dgm:presLayoutVars>
      </dgm:prSet>
      <dgm:spPr/>
    </dgm:pt>
    <dgm:pt modelId="{583369CB-4DE5-49E5-8532-D2221E70CB6A}" type="pres">
      <dgm:prSet presAssocID="{45CA3557-3FED-4D9B-977E-05DC3F09BCCD}" presName="spV" presStyleCnt="0"/>
      <dgm:spPr/>
    </dgm:pt>
    <dgm:pt modelId="{B11DD484-5BF0-4D9B-B8FC-1099D68AC5BA}" type="pres">
      <dgm:prSet presAssocID="{7488B8D7-CAA7-47F6-B3F2-E631921D8689}" presName="linNode" presStyleCnt="0"/>
      <dgm:spPr/>
    </dgm:pt>
    <dgm:pt modelId="{2A655BE5-623B-49E3-A07F-6C3588A4B9B4}" type="pres">
      <dgm:prSet presAssocID="{7488B8D7-CAA7-47F6-B3F2-E631921D8689}" presName="parTx" presStyleLbl="revTx" presStyleIdx="1" presStyleCnt="2">
        <dgm:presLayoutVars>
          <dgm:chMax val="1"/>
          <dgm:bulletEnabled val="1"/>
        </dgm:presLayoutVars>
      </dgm:prSet>
      <dgm:spPr/>
    </dgm:pt>
    <dgm:pt modelId="{AC610AA7-95D9-46C5-844B-E32B8236EAF9}" type="pres">
      <dgm:prSet presAssocID="{7488B8D7-CAA7-47F6-B3F2-E631921D8689}" presName="bracket" presStyleLbl="parChTrans1D1" presStyleIdx="1" presStyleCnt="2"/>
      <dgm:spPr/>
    </dgm:pt>
    <dgm:pt modelId="{FB0E9C79-B589-4BE4-9242-7D097FEDC2A1}" type="pres">
      <dgm:prSet presAssocID="{7488B8D7-CAA7-47F6-B3F2-E631921D8689}" presName="spH" presStyleCnt="0"/>
      <dgm:spPr/>
    </dgm:pt>
    <dgm:pt modelId="{57A693D7-388B-484F-B8D2-45FF7F96310E}" type="pres">
      <dgm:prSet presAssocID="{7488B8D7-CAA7-47F6-B3F2-E631921D8689}" presName="desTx" presStyleLbl="node1" presStyleIdx="1" presStyleCnt="2" custLinFactNeighborY="1756">
        <dgm:presLayoutVars>
          <dgm:bulletEnabled val="1"/>
        </dgm:presLayoutVars>
      </dgm:prSet>
      <dgm:spPr/>
    </dgm:pt>
  </dgm:ptLst>
  <dgm:cxnLst>
    <dgm:cxn modelId="{64C62661-534D-412D-A73E-2D130FFD70FF}" type="presOf" srcId="{83A69A4B-5F4B-4F8D-BADA-970971AEAC8B}" destId="{57A693D7-388B-484F-B8D2-45FF7F96310E}" srcOrd="0" destOrd="2" presId="urn:diagrams.loki3.com/BracketList"/>
    <dgm:cxn modelId="{0E0CBA46-F116-43F5-BF71-41D83956F6C2}" srcId="{FF6A283B-4E97-4D21-8B72-5065EFD2DAAD}" destId="{6D47EA02-65B7-43D7-9C9C-CDAFE9521488}" srcOrd="1" destOrd="0" parTransId="{DDE2C6EA-1BF9-4A4B-9C23-7119E0725AD5}" sibTransId="{1AF4F7D1-B4A3-48E7-92F8-26EAB18D0933}"/>
    <dgm:cxn modelId="{C7B9DB71-D877-449A-8FF0-0FA4CF1F2E44}" type="presOf" srcId="{7BEA962F-42CE-466F-9248-7A28288BD4D6}" destId="{57A693D7-388B-484F-B8D2-45FF7F96310E}" srcOrd="0" destOrd="0" presId="urn:diagrams.loki3.com/BracketList"/>
    <dgm:cxn modelId="{6ECD1554-08EC-4D1D-B39A-AD9D0C534910}" srcId="{FF6A283B-4E97-4D21-8B72-5065EFD2DAAD}" destId="{79DD9106-276F-40D0-8EB9-6811335DB627}" srcOrd="0" destOrd="0" parTransId="{1A5F7B96-474B-4094-B359-594C2660E76C}" sibTransId="{127E889D-0E71-4C62-B2DD-D71B28EE1DF9}"/>
    <dgm:cxn modelId="{01FC6556-B379-4988-9D64-09D2EFE64749}" srcId="{7488B8D7-CAA7-47F6-B3F2-E631921D8689}" destId="{7BEA962F-42CE-466F-9248-7A28288BD4D6}" srcOrd="0" destOrd="0" parTransId="{CAE38E77-BEE9-49FD-9E30-A82D6C997723}" sibTransId="{057208B4-DE5A-490A-A688-610A5D4EC7FD}"/>
    <dgm:cxn modelId="{9FF82391-2D97-4BDE-BD92-2E46B1F33DFE}" type="presOf" srcId="{7488B8D7-CAA7-47F6-B3F2-E631921D8689}" destId="{2A655BE5-623B-49E3-A07F-6C3588A4B9B4}" srcOrd="0" destOrd="0" presId="urn:diagrams.loki3.com/BracketList"/>
    <dgm:cxn modelId="{D53BB793-B826-4939-87E9-1F13B0FE60AD}" srcId="{8243737D-61DF-4E06-AA72-3AA01D466723}" destId="{FF6A283B-4E97-4D21-8B72-5065EFD2DAAD}" srcOrd="0" destOrd="0" parTransId="{77651FE3-7102-43BB-98C5-BF94D1839A97}" sibTransId="{45CA3557-3FED-4D9B-977E-05DC3F09BCCD}"/>
    <dgm:cxn modelId="{3BAD64AC-1EAB-43B6-B38D-7EEECBA8595E}" srcId="{8243737D-61DF-4E06-AA72-3AA01D466723}" destId="{7488B8D7-CAA7-47F6-B3F2-E631921D8689}" srcOrd="1" destOrd="0" parTransId="{341FD5D8-87C8-456E-B757-D7A6123C3424}" sibTransId="{CEF89495-CCBF-42E1-914F-0A64D56A2608}"/>
    <dgm:cxn modelId="{5501FDBF-39C9-4A67-9D1C-E7A5B9DC008C}" type="presOf" srcId="{FF6A283B-4E97-4D21-8B72-5065EFD2DAAD}" destId="{85ADE3F0-9B84-4D07-8CFD-8AE04833CBF1}" srcOrd="0" destOrd="0" presId="urn:diagrams.loki3.com/BracketList"/>
    <dgm:cxn modelId="{CD7856CA-674F-48B7-B818-37B89257D776}" type="presOf" srcId="{8243737D-61DF-4E06-AA72-3AA01D466723}" destId="{4DA96DF1-B70F-47A7-8288-EE782EFE168B}" srcOrd="0" destOrd="0" presId="urn:diagrams.loki3.com/BracketList"/>
    <dgm:cxn modelId="{61A731DB-5809-40F3-9CA3-C8513078BB47}" type="presOf" srcId="{79DD9106-276F-40D0-8EB9-6811335DB627}" destId="{B09AABA8-17B1-45AE-88E6-FD7BB1A2420C}" srcOrd="0" destOrd="0" presId="urn:diagrams.loki3.com/BracketList"/>
    <dgm:cxn modelId="{772957EA-4AC9-4618-955D-B48BC1A8A8D8}" type="presOf" srcId="{B9B841B6-04B5-4B25-8A79-5A55A7911ECE}" destId="{57A693D7-388B-484F-B8D2-45FF7F96310E}" srcOrd="0" destOrd="1" presId="urn:diagrams.loki3.com/BracketList"/>
    <dgm:cxn modelId="{6BF70CEB-B11C-4C38-903F-79A609009859}" srcId="{7488B8D7-CAA7-47F6-B3F2-E631921D8689}" destId="{83A69A4B-5F4B-4F8D-BADA-970971AEAC8B}" srcOrd="2" destOrd="0" parTransId="{DC737178-282B-44D5-A6A7-33E3A346BB9D}" sibTransId="{DCD0A027-F9B8-49B7-B7CD-AA0282FE2281}"/>
    <dgm:cxn modelId="{00DEEBEF-F144-4FE4-863F-F054E196482C}" type="presOf" srcId="{6D47EA02-65B7-43D7-9C9C-CDAFE9521488}" destId="{B09AABA8-17B1-45AE-88E6-FD7BB1A2420C}" srcOrd="0" destOrd="1" presId="urn:diagrams.loki3.com/BracketList"/>
    <dgm:cxn modelId="{D112ACFD-3885-4975-B83D-0EC664810C9C}" srcId="{7488B8D7-CAA7-47F6-B3F2-E631921D8689}" destId="{B9B841B6-04B5-4B25-8A79-5A55A7911ECE}" srcOrd="1" destOrd="0" parTransId="{6A42C9B5-445D-4C01-B1AE-22DBF2FE095C}" sibTransId="{6813A0AA-A330-4051-83C9-6124B070CFFA}"/>
    <dgm:cxn modelId="{2BB20D01-E0FF-4A2E-A8E6-B0433370386A}" type="presParOf" srcId="{4DA96DF1-B70F-47A7-8288-EE782EFE168B}" destId="{25182424-3A70-477C-B5D5-C293D8026C1F}" srcOrd="0" destOrd="0" presId="urn:diagrams.loki3.com/BracketList"/>
    <dgm:cxn modelId="{784D4A03-842D-4DDD-AEEB-F030BCCA1EC5}" type="presParOf" srcId="{25182424-3A70-477C-B5D5-C293D8026C1F}" destId="{85ADE3F0-9B84-4D07-8CFD-8AE04833CBF1}" srcOrd="0" destOrd="0" presId="urn:diagrams.loki3.com/BracketList"/>
    <dgm:cxn modelId="{1724B1EC-0A0D-4E12-9AA2-851509CE190B}" type="presParOf" srcId="{25182424-3A70-477C-B5D5-C293D8026C1F}" destId="{E806C193-A271-4A53-A057-90FED0E80FE4}" srcOrd="1" destOrd="0" presId="urn:diagrams.loki3.com/BracketList"/>
    <dgm:cxn modelId="{89941CCE-9BF9-480F-AAAB-48BB027CFDE5}" type="presParOf" srcId="{25182424-3A70-477C-B5D5-C293D8026C1F}" destId="{3686D9BE-0BB8-4741-9655-3613F1AED58C}" srcOrd="2" destOrd="0" presId="urn:diagrams.loki3.com/BracketList"/>
    <dgm:cxn modelId="{21F331E8-315A-4ADA-AD40-14D279085A02}" type="presParOf" srcId="{25182424-3A70-477C-B5D5-C293D8026C1F}" destId="{B09AABA8-17B1-45AE-88E6-FD7BB1A2420C}" srcOrd="3" destOrd="0" presId="urn:diagrams.loki3.com/BracketList"/>
    <dgm:cxn modelId="{BA685E51-4C62-4EE6-AE4C-161D26FE3114}" type="presParOf" srcId="{4DA96DF1-B70F-47A7-8288-EE782EFE168B}" destId="{583369CB-4DE5-49E5-8532-D2221E70CB6A}" srcOrd="1" destOrd="0" presId="urn:diagrams.loki3.com/BracketList"/>
    <dgm:cxn modelId="{A77C62E2-F818-4677-8BEE-13EC06E2A449}" type="presParOf" srcId="{4DA96DF1-B70F-47A7-8288-EE782EFE168B}" destId="{B11DD484-5BF0-4D9B-B8FC-1099D68AC5BA}" srcOrd="2" destOrd="0" presId="urn:diagrams.loki3.com/BracketList"/>
    <dgm:cxn modelId="{943FC58D-FBBE-4569-AAFC-26795E1F3A94}" type="presParOf" srcId="{B11DD484-5BF0-4D9B-B8FC-1099D68AC5BA}" destId="{2A655BE5-623B-49E3-A07F-6C3588A4B9B4}" srcOrd="0" destOrd="0" presId="urn:diagrams.loki3.com/BracketList"/>
    <dgm:cxn modelId="{6B0F5A85-2964-47B4-A600-8CDB628C2AC7}" type="presParOf" srcId="{B11DD484-5BF0-4D9B-B8FC-1099D68AC5BA}" destId="{AC610AA7-95D9-46C5-844B-E32B8236EAF9}" srcOrd="1" destOrd="0" presId="urn:diagrams.loki3.com/BracketList"/>
    <dgm:cxn modelId="{448F0936-6A71-459C-8784-1BCC3A1707F1}" type="presParOf" srcId="{B11DD484-5BF0-4D9B-B8FC-1099D68AC5BA}" destId="{FB0E9C79-B589-4BE4-9242-7D097FEDC2A1}" srcOrd="2" destOrd="0" presId="urn:diagrams.loki3.com/BracketList"/>
    <dgm:cxn modelId="{84B79637-E7B7-491E-9C85-CFC2C2E1A2DD}" type="presParOf" srcId="{B11DD484-5BF0-4D9B-B8FC-1099D68AC5BA}" destId="{57A693D7-388B-484F-B8D2-45FF7F96310E}"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61E62F-38A6-4A56-A281-4205107AAD1B}">
      <dsp:nvSpPr>
        <dsp:cNvPr id="0" name=""/>
        <dsp:cNvSpPr/>
      </dsp:nvSpPr>
      <dsp:spPr>
        <a:xfrm>
          <a:off x="0" y="377646"/>
          <a:ext cx="4814691" cy="2888815"/>
        </a:xfrm>
        <a:prstGeom prst="rect">
          <a:avLst/>
        </a:prstGeom>
        <a:solidFill>
          <a:srgbClr val="7DB3E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lt-LT" sz="1800" kern="1200">
              <a:solidFill>
                <a:srgbClr val="082C38"/>
              </a:solidFill>
            </a:rPr>
            <a:t>Užklausų ir incidentų valdymo proceso tikslas – užtikrinti kokybišką paslaugų teikimą naudotojams, juos konsultuoti bendrosios informacijos teikimo klausimais, priimti jų paklausimus, taip pat užtikrinti, kad naudotojų pateiktos užklausos ir kilę incidentai būtų užregistruoti ir įvykdyti.</a:t>
          </a:r>
        </a:p>
      </dsp:txBody>
      <dsp:txXfrm>
        <a:off x="0" y="377646"/>
        <a:ext cx="4814691" cy="2888815"/>
      </dsp:txXfrm>
    </dsp:sp>
    <dsp:sp modelId="{70859F86-AA15-46AC-9347-08B8CC8EFD54}">
      <dsp:nvSpPr>
        <dsp:cNvPr id="0" name=""/>
        <dsp:cNvSpPr/>
      </dsp:nvSpPr>
      <dsp:spPr>
        <a:xfrm>
          <a:off x="5296161" y="377646"/>
          <a:ext cx="4814691" cy="2888815"/>
        </a:xfrm>
        <a:prstGeom prst="rect">
          <a:avLst/>
        </a:prstGeom>
        <a:solidFill>
          <a:srgbClr val="7DB3E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lt-LT" sz="1800" kern="1200">
              <a:solidFill>
                <a:srgbClr val="082C38"/>
              </a:solidFill>
            </a:rPr>
            <a:t>Lankytojų įeigos į patalpas kontrolės tikslas – reglamentuoti lankytojų įleidimo į patalpas, registracijos ir išleidimo iš patalpų tvarką, siekiant apsaugoti ŽŪDC informaciją, kitą turtą ir darbuotojus nuo galimo pašalinių asmenų neteisėto fizinio poveikio, kuris tiesiogiai ar netiesiogiai sukeltų pavojų ŽŪDC informacijos (įskaitant asmens duomenis) saugumui, ŽŪDC ir darbuotojų turtui, darbuotojų fiziniam saugumui, ir išvengti ŽŪDC veiklos sutrikdymo.</a:t>
          </a:r>
        </a:p>
      </dsp:txBody>
      <dsp:txXfrm>
        <a:off x="5296161" y="377646"/>
        <a:ext cx="4814691" cy="2888815"/>
      </dsp:txXfrm>
    </dsp:sp>
    <dsp:sp modelId="{DFBB7117-3866-431A-B0CB-9F8042561A18}">
      <dsp:nvSpPr>
        <dsp:cNvPr id="0" name=""/>
        <dsp:cNvSpPr/>
      </dsp:nvSpPr>
      <dsp:spPr>
        <a:xfrm>
          <a:off x="10592322" y="377646"/>
          <a:ext cx="4814691" cy="2888815"/>
        </a:xfrm>
        <a:prstGeom prst="rect">
          <a:avLst/>
        </a:prstGeom>
        <a:solidFill>
          <a:srgbClr val="7DB3E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lt-LT" sz="1800" kern="1200">
              <a:solidFill>
                <a:srgbClr val="082C38"/>
              </a:solidFill>
            </a:rPr>
            <a:t>Telefoninių pokalbių įrašymo, įrašų saugojimo ir naudojimo tikslas – užtikrinti tinkamą asmenų, skambinančių ŽŪIKVC bendruoju informacijos teikimo telefonu (8 5) 266 0620, konsultavimą, identifikavimą ir užtikrinti įrodomumą vertinant aptarnavimo kokybę.</a:t>
          </a:r>
        </a:p>
      </dsp:txBody>
      <dsp:txXfrm>
        <a:off x="10592322" y="377646"/>
        <a:ext cx="4814691" cy="2888815"/>
      </dsp:txXfrm>
    </dsp:sp>
    <dsp:sp modelId="{60EC48D7-13AE-49E2-AD09-27D52FEB7DD0}">
      <dsp:nvSpPr>
        <dsp:cNvPr id="0" name=""/>
        <dsp:cNvSpPr/>
      </dsp:nvSpPr>
      <dsp:spPr>
        <a:xfrm>
          <a:off x="2648080" y="3747931"/>
          <a:ext cx="4814691" cy="2888815"/>
        </a:xfrm>
        <a:prstGeom prst="rect">
          <a:avLst/>
        </a:prstGeom>
        <a:solidFill>
          <a:srgbClr val="7DB3E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lt-LT" sz="1800" kern="1200">
              <a:solidFill>
                <a:srgbClr val="082C38"/>
              </a:solidFill>
            </a:rPr>
            <a:t>Vidiniai naudotojai, pastebėję tvarkomų duomenų bazių, informacinių sistemų ir registrų, vidaus administravimo sistemų ir ryšio, kompiuterinės technikos, programinės įrangos, spausdintuvų, skenerių ir pan. sutrikimus ar gedimus, bei kitų ūkinių ar buitinių klausimų privalo kreiptis į Klientų aptarnavimo skyrių.</a:t>
          </a:r>
        </a:p>
      </dsp:txBody>
      <dsp:txXfrm>
        <a:off x="2648080" y="3747931"/>
        <a:ext cx="4814691" cy="2888815"/>
      </dsp:txXfrm>
    </dsp:sp>
    <dsp:sp modelId="{CD819BEB-2201-4E08-B767-4A1E8D7FC963}">
      <dsp:nvSpPr>
        <dsp:cNvPr id="0" name=""/>
        <dsp:cNvSpPr/>
      </dsp:nvSpPr>
      <dsp:spPr>
        <a:xfrm>
          <a:off x="7944241" y="3747931"/>
          <a:ext cx="4814691" cy="2888815"/>
        </a:xfrm>
        <a:prstGeom prst="rect">
          <a:avLst/>
        </a:prstGeom>
        <a:solidFill>
          <a:srgbClr val="7DB3E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lt-LT" sz="1800" kern="1200">
              <a:solidFill>
                <a:srgbClr val="082C38"/>
              </a:solidFill>
            </a:rPr>
            <a:t>Klientų aptarnavimo skyriaus kontaktai darbuotojams:</a:t>
          </a:r>
        </a:p>
        <a:p>
          <a:pPr marL="0" lvl="0" indent="0" algn="ctr" defTabSz="800100">
            <a:lnSpc>
              <a:spcPct val="90000"/>
            </a:lnSpc>
            <a:spcBef>
              <a:spcPct val="0"/>
            </a:spcBef>
            <a:spcAft>
              <a:spcPct val="35000"/>
            </a:spcAft>
            <a:buNone/>
          </a:pPr>
          <a:br>
            <a:rPr lang="lt-LT" sz="1800" kern="1200">
              <a:solidFill>
                <a:srgbClr val="082C38"/>
              </a:solidFill>
            </a:rPr>
          </a:br>
          <a:r>
            <a:rPr lang="lt-LT" sz="1800" kern="1200">
              <a:solidFill>
                <a:srgbClr val="082C38"/>
              </a:solidFill>
            </a:rPr>
            <a:t>telefonas (8 5) 266 0620 (trumpasis vidinis telefono numeris 620)</a:t>
          </a:r>
        </a:p>
        <a:p>
          <a:pPr marL="0" lvl="0" indent="0" algn="ctr" defTabSz="800100">
            <a:lnSpc>
              <a:spcPct val="90000"/>
            </a:lnSpc>
            <a:spcBef>
              <a:spcPct val="0"/>
            </a:spcBef>
            <a:spcAft>
              <a:spcPct val="35000"/>
            </a:spcAft>
            <a:buNone/>
          </a:pPr>
          <a:r>
            <a:rPr lang="lt-LT" sz="1800" kern="1200">
              <a:solidFill>
                <a:srgbClr val="082C38"/>
              </a:solidFill>
            </a:rPr>
            <a:t>elektroninis paštas </a:t>
          </a:r>
          <a:r>
            <a:rPr lang="lt-LT" sz="1800" kern="1200" err="1">
              <a:solidFill>
                <a:srgbClr val="082C38"/>
              </a:solidFill>
              <a:hlinkClick xmlns:r="http://schemas.openxmlformats.org/officeDocument/2006/relationships" r:id="rId1">
                <a:extLst>
                  <a:ext uri="{A12FA001-AC4F-418D-AE19-62706E023703}">
                    <ahyp:hlinkClr xmlns:ahyp="http://schemas.microsoft.com/office/drawing/2018/hyperlinkcolor" val="tx"/>
                  </a:ext>
                </a:extLst>
              </a:hlinkClick>
            </a:rPr>
            <a:t>pagalba@vic.lt</a:t>
          </a:r>
          <a:endParaRPr lang="lt-LT" sz="1800" kern="1200">
            <a:solidFill>
              <a:srgbClr val="082C38"/>
            </a:solidFill>
          </a:endParaRPr>
        </a:p>
        <a:p>
          <a:pPr marL="0" lvl="0" indent="0" algn="ctr" defTabSz="800100">
            <a:lnSpc>
              <a:spcPct val="90000"/>
            </a:lnSpc>
            <a:spcBef>
              <a:spcPct val="0"/>
            </a:spcBef>
            <a:spcAft>
              <a:spcPct val="35000"/>
            </a:spcAft>
            <a:buNone/>
          </a:pPr>
          <a:r>
            <a:rPr lang="lt-LT" sz="1800" u="sng" kern="1200">
              <a:solidFill>
                <a:srgbClr val="082C38"/>
              </a:solidFill>
            </a:rPr>
            <a:t>TEAMS žinute darbuotojui</a:t>
          </a:r>
          <a:endParaRPr lang="lt-LT" sz="1800" kern="1200">
            <a:solidFill>
              <a:srgbClr val="082C38"/>
            </a:solidFill>
          </a:endParaRPr>
        </a:p>
      </dsp:txBody>
      <dsp:txXfrm>
        <a:off x="7944241" y="3747931"/>
        <a:ext cx="4814691" cy="28888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D39C4C-26BE-4A40-BD09-037BB8543453}">
      <dsp:nvSpPr>
        <dsp:cNvPr id="0" name=""/>
        <dsp:cNvSpPr/>
      </dsp:nvSpPr>
      <dsp:spPr>
        <a:xfrm>
          <a:off x="1618228" y="551108"/>
          <a:ext cx="4380158" cy="4380158"/>
        </a:xfrm>
        <a:prstGeom prst="blockArc">
          <a:avLst>
            <a:gd name="adj1" fmla="val 13114286"/>
            <a:gd name="adj2" fmla="val 16200000"/>
            <a:gd name="adj3" fmla="val 390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5479478-E54A-4655-966F-4306FB3958AC}">
      <dsp:nvSpPr>
        <dsp:cNvPr id="0" name=""/>
        <dsp:cNvSpPr/>
      </dsp:nvSpPr>
      <dsp:spPr>
        <a:xfrm>
          <a:off x="1618228" y="551108"/>
          <a:ext cx="4380158" cy="4380158"/>
        </a:xfrm>
        <a:prstGeom prst="blockArc">
          <a:avLst>
            <a:gd name="adj1" fmla="val 10028571"/>
            <a:gd name="adj2" fmla="val 13114286"/>
            <a:gd name="adj3" fmla="val 390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626305F-EEC7-42D3-A511-D589F0791A5E}">
      <dsp:nvSpPr>
        <dsp:cNvPr id="0" name=""/>
        <dsp:cNvSpPr/>
      </dsp:nvSpPr>
      <dsp:spPr>
        <a:xfrm>
          <a:off x="1618228" y="551108"/>
          <a:ext cx="4380158" cy="4380158"/>
        </a:xfrm>
        <a:prstGeom prst="blockArc">
          <a:avLst>
            <a:gd name="adj1" fmla="val 6942857"/>
            <a:gd name="adj2" fmla="val 10028571"/>
            <a:gd name="adj3" fmla="val 390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6C492BF-911A-4EF6-B37C-B0CC71685A13}">
      <dsp:nvSpPr>
        <dsp:cNvPr id="0" name=""/>
        <dsp:cNvSpPr/>
      </dsp:nvSpPr>
      <dsp:spPr>
        <a:xfrm>
          <a:off x="1618228" y="551108"/>
          <a:ext cx="4380158" cy="4380158"/>
        </a:xfrm>
        <a:prstGeom prst="blockArc">
          <a:avLst>
            <a:gd name="adj1" fmla="val 3857143"/>
            <a:gd name="adj2" fmla="val 6942857"/>
            <a:gd name="adj3" fmla="val 390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CF980C5-FACB-478C-9E37-C281A18FCF4B}">
      <dsp:nvSpPr>
        <dsp:cNvPr id="0" name=""/>
        <dsp:cNvSpPr/>
      </dsp:nvSpPr>
      <dsp:spPr>
        <a:xfrm>
          <a:off x="1618228" y="551108"/>
          <a:ext cx="4380158" cy="4380158"/>
        </a:xfrm>
        <a:prstGeom prst="blockArc">
          <a:avLst>
            <a:gd name="adj1" fmla="val 771429"/>
            <a:gd name="adj2" fmla="val 3857143"/>
            <a:gd name="adj3" fmla="val 390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ABE15E5-AC40-4851-902C-8A72CEC59EAB}">
      <dsp:nvSpPr>
        <dsp:cNvPr id="0" name=""/>
        <dsp:cNvSpPr/>
      </dsp:nvSpPr>
      <dsp:spPr>
        <a:xfrm>
          <a:off x="1619050" y="547519"/>
          <a:ext cx="4380158" cy="4380158"/>
        </a:xfrm>
        <a:prstGeom prst="blockArc">
          <a:avLst>
            <a:gd name="adj1" fmla="val 19227392"/>
            <a:gd name="adj2" fmla="val 777323"/>
            <a:gd name="adj3" fmla="val 390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B2DFC3E-7BCA-487A-A0BA-AE40D610251E}">
      <dsp:nvSpPr>
        <dsp:cNvPr id="0" name=""/>
        <dsp:cNvSpPr/>
      </dsp:nvSpPr>
      <dsp:spPr>
        <a:xfrm>
          <a:off x="1622017" y="551105"/>
          <a:ext cx="4380158" cy="4380158"/>
        </a:xfrm>
        <a:prstGeom prst="blockArc">
          <a:avLst>
            <a:gd name="adj1" fmla="val 16193934"/>
            <a:gd name="adj2" fmla="val 19219942"/>
            <a:gd name="adj3" fmla="val 390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52D163F-8A13-4AD7-AEAF-E20490447BEF}">
      <dsp:nvSpPr>
        <dsp:cNvPr id="0" name=""/>
        <dsp:cNvSpPr/>
      </dsp:nvSpPr>
      <dsp:spPr>
        <a:xfrm>
          <a:off x="2960364" y="1893244"/>
          <a:ext cx="1695886" cy="169588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lt-LT" sz="1500" kern="1200"/>
            <a:t>Asmenų aptarnavimas</a:t>
          </a:r>
        </a:p>
      </dsp:txBody>
      <dsp:txXfrm>
        <a:off x="3208721" y="2141601"/>
        <a:ext cx="1199172" cy="1199172"/>
      </dsp:txXfrm>
    </dsp:sp>
    <dsp:sp modelId="{A9972812-BA19-44C4-95AC-A5CE658F2E89}">
      <dsp:nvSpPr>
        <dsp:cNvPr id="0" name=""/>
        <dsp:cNvSpPr/>
      </dsp:nvSpPr>
      <dsp:spPr>
        <a:xfrm>
          <a:off x="3214747" y="284"/>
          <a:ext cx="1187120" cy="118712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endParaRPr lang="lt-LT" sz="1300" kern="1200"/>
        </a:p>
        <a:p>
          <a:pPr marL="0" lvl="0" indent="0" algn="ctr" defTabSz="577850">
            <a:lnSpc>
              <a:spcPct val="90000"/>
            </a:lnSpc>
            <a:spcBef>
              <a:spcPct val="0"/>
            </a:spcBef>
            <a:spcAft>
              <a:spcPct val="35000"/>
            </a:spcAft>
            <a:buNone/>
          </a:pPr>
          <a:r>
            <a:rPr lang="lt-LT" sz="1300" kern="1200"/>
            <a:t>Išgirsti</a:t>
          </a:r>
        </a:p>
      </dsp:txBody>
      <dsp:txXfrm>
        <a:off x="3388597" y="174134"/>
        <a:ext cx="839420" cy="839420"/>
      </dsp:txXfrm>
    </dsp:sp>
    <dsp:sp modelId="{D4C69206-0704-4A13-908A-54ECE484621A}">
      <dsp:nvSpPr>
        <dsp:cNvPr id="0" name=""/>
        <dsp:cNvSpPr/>
      </dsp:nvSpPr>
      <dsp:spPr>
        <a:xfrm>
          <a:off x="4871475" y="776903"/>
          <a:ext cx="1187120" cy="118712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endParaRPr lang="lt-LT" sz="1300" kern="1200"/>
        </a:p>
        <a:p>
          <a:pPr marL="0" lvl="0" indent="0" algn="ctr" defTabSz="577850">
            <a:lnSpc>
              <a:spcPct val="90000"/>
            </a:lnSpc>
            <a:spcBef>
              <a:spcPct val="0"/>
            </a:spcBef>
            <a:spcAft>
              <a:spcPct val="35000"/>
            </a:spcAft>
            <a:buNone/>
          </a:pPr>
          <a:r>
            <a:rPr lang="lt-LT" sz="1300" kern="1200"/>
            <a:t>Suprasti</a:t>
          </a:r>
        </a:p>
      </dsp:txBody>
      <dsp:txXfrm>
        <a:off x="5045325" y="950753"/>
        <a:ext cx="839420" cy="839420"/>
      </dsp:txXfrm>
    </dsp:sp>
    <dsp:sp modelId="{91BC6BD9-3E39-4219-8793-7F2DDE303353}">
      <dsp:nvSpPr>
        <dsp:cNvPr id="0" name=""/>
        <dsp:cNvSpPr/>
      </dsp:nvSpPr>
      <dsp:spPr>
        <a:xfrm>
          <a:off x="5308251" y="2625456"/>
          <a:ext cx="1187120" cy="118712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endParaRPr lang="lt-LT" sz="1300" kern="1200"/>
        </a:p>
        <a:p>
          <a:pPr marL="0" lvl="0" indent="0" algn="ctr" defTabSz="577850">
            <a:lnSpc>
              <a:spcPct val="90000"/>
            </a:lnSpc>
            <a:spcBef>
              <a:spcPct val="0"/>
            </a:spcBef>
            <a:spcAft>
              <a:spcPct val="35000"/>
            </a:spcAft>
            <a:buNone/>
          </a:pPr>
          <a:r>
            <a:rPr lang="lt-LT" sz="1300" kern="1200"/>
            <a:t>Nuraminti</a:t>
          </a:r>
        </a:p>
      </dsp:txBody>
      <dsp:txXfrm>
        <a:off x="5482101" y="2799306"/>
        <a:ext cx="839420" cy="839420"/>
      </dsp:txXfrm>
    </dsp:sp>
    <dsp:sp modelId="{57EC45A5-2751-4FCE-BE30-98378CBB517D}">
      <dsp:nvSpPr>
        <dsp:cNvPr id="0" name=""/>
        <dsp:cNvSpPr/>
      </dsp:nvSpPr>
      <dsp:spPr>
        <a:xfrm>
          <a:off x="4146444" y="4082316"/>
          <a:ext cx="1187120" cy="118712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endParaRPr lang="lt-LT" sz="1300" kern="1200"/>
        </a:p>
        <a:p>
          <a:pPr marL="0" lvl="0" indent="0" algn="ctr" defTabSz="577850">
            <a:lnSpc>
              <a:spcPct val="90000"/>
            </a:lnSpc>
            <a:spcBef>
              <a:spcPct val="0"/>
            </a:spcBef>
            <a:spcAft>
              <a:spcPct val="35000"/>
            </a:spcAft>
            <a:buNone/>
          </a:pPr>
          <a:r>
            <a:rPr lang="lt-LT" sz="1300" kern="1200"/>
            <a:t>Bendrauti</a:t>
          </a:r>
        </a:p>
      </dsp:txBody>
      <dsp:txXfrm>
        <a:off x="4320294" y="4256166"/>
        <a:ext cx="839420" cy="839420"/>
      </dsp:txXfrm>
    </dsp:sp>
    <dsp:sp modelId="{28CE2659-14EC-4820-B527-913A07E07B1C}">
      <dsp:nvSpPr>
        <dsp:cNvPr id="0" name=""/>
        <dsp:cNvSpPr/>
      </dsp:nvSpPr>
      <dsp:spPr>
        <a:xfrm>
          <a:off x="2283049" y="4082316"/>
          <a:ext cx="1187120" cy="118712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endParaRPr lang="lt-LT" sz="1300" kern="1200"/>
        </a:p>
        <a:p>
          <a:pPr marL="0" lvl="0" indent="0" algn="ctr" defTabSz="577850">
            <a:lnSpc>
              <a:spcPct val="90000"/>
            </a:lnSpc>
            <a:spcBef>
              <a:spcPct val="0"/>
            </a:spcBef>
            <a:spcAft>
              <a:spcPct val="35000"/>
            </a:spcAft>
            <a:buNone/>
          </a:pPr>
          <a:r>
            <a:rPr lang="lt-LT" sz="1300" kern="1200"/>
            <a:t>Veikti</a:t>
          </a:r>
        </a:p>
      </dsp:txBody>
      <dsp:txXfrm>
        <a:off x="2456899" y="4256166"/>
        <a:ext cx="839420" cy="839420"/>
      </dsp:txXfrm>
    </dsp:sp>
    <dsp:sp modelId="{555279F7-EFEF-411F-A261-FAAD8F936948}">
      <dsp:nvSpPr>
        <dsp:cNvPr id="0" name=""/>
        <dsp:cNvSpPr/>
      </dsp:nvSpPr>
      <dsp:spPr>
        <a:xfrm>
          <a:off x="1121242" y="2625456"/>
          <a:ext cx="1187120" cy="118712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endParaRPr lang="lt-LT" sz="1300" kern="1200"/>
        </a:p>
        <a:p>
          <a:pPr marL="0" lvl="0" indent="0" algn="ctr" defTabSz="577850">
            <a:lnSpc>
              <a:spcPct val="90000"/>
            </a:lnSpc>
            <a:spcBef>
              <a:spcPct val="0"/>
            </a:spcBef>
            <a:spcAft>
              <a:spcPct val="35000"/>
            </a:spcAft>
            <a:buNone/>
          </a:pPr>
          <a:r>
            <a:rPr lang="lt-LT" sz="1300" kern="1200"/>
            <a:t>Ištaisyti</a:t>
          </a:r>
        </a:p>
      </dsp:txBody>
      <dsp:txXfrm>
        <a:off x="1295092" y="2799306"/>
        <a:ext cx="839420" cy="839420"/>
      </dsp:txXfrm>
    </dsp:sp>
    <dsp:sp modelId="{F767EB28-0A5E-477E-8AAB-F4479B9536AA}">
      <dsp:nvSpPr>
        <dsp:cNvPr id="0" name=""/>
        <dsp:cNvSpPr/>
      </dsp:nvSpPr>
      <dsp:spPr>
        <a:xfrm>
          <a:off x="1535886" y="808780"/>
          <a:ext cx="1187120" cy="118712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endParaRPr lang="lt-LT" sz="1300" kern="1200"/>
        </a:p>
        <a:p>
          <a:pPr marL="0" lvl="0" indent="0" algn="ctr" defTabSz="577850">
            <a:lnSpc>
              <a:spcPct val="90000"/>
            </a:lnSpc>
            <a:spcBef>
              <a:spcPct val="0"/>
            </a:spcBef>
            <a:spcAft>
              <a:spcPct val="35000"/>
            </a:spcAft>
            <a:buNone/>
          </a:pPr>
          <a:r>
            <a:rPr lang="lt-LT" sz="1300" kern="1200"/>
            <a:t>Pasirūpinti</a:t>
          </a:r>
        </a:p>
      </dsp:txBody>
      <dsp:txXfrm>
        <a:off x="1709736" y="982630"/>
        <a:ext cx="839420" cy="8394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ADE3F0-9B84-4D07-8CFD-8AE04833CBF1}">
      <dsp:nvSpPr>
        <dsp:cNvPr id="0" name=""/>
        <dsp:cNvSpPr/>
      </dsp:nvSpPr>
      <dsp:spPr>
        <a:xfrm>
          <a:off x="0" y="1217595"/>
          <a:ext cx="3856694"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marL="0" lvl="0" indent="0" algn="r" defTabSz="1244600">
            <a:lnSpc>
              <a:spcPct val="90000"/>
            </a:lnSpc>
            <a:spcBef>
              <a:spcPct val="0"/>
            </a:spcBef>
            <a:spcAft>
              <a:spcPct val="35000"/>
            </a:spcAft>
            <a:buNone/>
          </a:pPr>
          <a:r>
            <a:rPr lang="lt-LT" sz="2800" b="0" kern="1200">
              <a:solidFill>
                <a:srgbClr val="082C38"/>
              </a:solidFill>
              <a:latin typeface="Times New Roman"/>
              <a:cs typeface="Times New Roman"/>
            </a:rPr>
            <a:t>DARBUOTOJAI GALI</a:t>
          </a:r>
          <a:endParaRPr lang="en-US" sz="2800" b="0" kern="1200">
            <a:solidFill>
              <a:srgbClr val="082C38"/>
            </a:solidFill>
            <a:latin typeface="Times New Roman"/>
            <a:cs typeface="Times New Roman"/>
          </a:endParaRPr>
        </a:p>
      </dsp:txBody>
      <dsp:txXfrm>
        <a:off x="0" y="1217595"/>
        <a:ext cx="3856694" cy="1287000"/>
      </dsp:txXfrm>
    </dsp:sp>
    <dsp:sp modelId="{E806C193-A271-4A53-A057-90FED0E80FE4}">
      <dsp:nvSpPr>
        <dsp:cNvPr id="0" name=""/>
        <dsp:cNvSpPr/>
      </dsp:nvSpPr>
      <dsp:spPr>
        <a:xfrm>
          <a:off x="3856694" y="413220"/>
          <a:ext cx="771338" cy="289575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09AABA8-17B1-45AE-88E6-FD7BB1A2420C}">
      <dsp:nvSpPr>
        <dsp:cNvPr id="0" name=""/>
        <dsp:cNvSpPr/>
      </dsp:nvSpPr>
      <dsp:spPr>
        <a:xfrm>
          <a:off x="4936569" y="413220"/>
          <a:ext cx="10490209" cy="2895750"/>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285750" lvl="1" indent="-285750" algn="just" defTabSz="1244600">
            <a:lnSpc>
              <a:spcPct val="90000"/>
            </a:lnSpc>
            <a:spcBef>
              <a:spcPct val="0"/>
            </a:spcBef>
            <a:spcAft>
              <a:spcPct val="15000"/>
            </a:spcAft>
            <a:buChar char="•"/>
          </a:pPr>
          <a:r>
            <a:rPr lang="lt-LT" sz="2800" b="0" kern="1200">
              <a:solidFill>
                <a:srgbClr val="082C38"/>
              </a:solidFill>
              <a:latin typeface="+mn-lt"/>
              <a:ea typeface="+mn-ea"/>
              <a:cs typeface="Times New Roman"/>
            </a:rPr>
            <a:t>priimti, teikti pagal tarptautinį protokolą oficialias reprezentacijai skirtas dovanas;</a:t>
          </a:r>
          <a:endParaRPr lang="en-US" sz="2800" b="0" kern="1200">
            <a:solidFill>
              <a:srgbClr val="082C38"/>
            </a:solidFill>
            <a:latin typeface="+mn-lt"/>
            <a:ea typeface="+mn-ea"/>
            <a:cs typeface="Times New Roman"/>
          </a:endParaRPr>
        </a:p>
        <a:p>
          <a:pPr marL="285750" lvl="1" indent="-285750" algn="just" defTabSz="1244600">
            <a:lnSpc>
              <a:spcPct val="90000"/>
            </a:lnSpc>
            <a:spcBef>
              <a:spcPct val="0"/>
            </a:spcBef>
            <a:spcAft>
              <a:spcPct val="15000"/>
            </a:spcAft>
            <a:buChar char="•"/>
          </a:pPr>
          <a:r>
            <a:rPr lang="lt-LT" sz="2800" b="0" kern="1200">
              <a:solidFill>
                <a:srgbClr val="082C38"/>
              </a:solidFill>
              <a:latin typeface="+mn-lt"/>
              <a:ea typeface="+mn-ea"/>
              <a:cs typeface="Times New Roman"/>
            </a:rPr>
            <a:t>rodyti / priimti siūlomą svetingumą </a:t>
          </a:r>
          <a:r>
            <a:rPr lang="lt-LT" sz="2800" b="0" i="1" kern="1200">
              <a:solidFill>
                <a:srgbClr val="082C38"/>
              </a:solidFill>
              <a:latin typeface="+mn-lt"/>
              <a:ea typeface="+mn-ea"/>
              <a:cs typeface="Times New Roman"/>
            </a:rPr>
            <a:t>(pvz., dalyvauti parodose, konferencijose ir pan.)</a:t>
          </a:r>
          <a:r>
            <a:rPr lang="lt-LT" sz="2800" b="0" kern="1200">
              <a:solidFill>
                <a:srgbClr val="082C38"/>
              </a:solidFill>
              <a:latin typeface="+mn-lt"/>
              <a:ea typeface="+mn-ea"/>
              <a:cs typeface="Times New Roman"/>
            </a:rPr>
            <a:t>, jei tokios dovanos / demonstruojamas svetingumas turi aiškiai išreikštą tarnybinių santykių palaikymo tikslą ir yra skirtos tik bendradarbiavimui su valstybinėmis ir / ar tarptautinėmis organizacijomis stiprinti.</a:t>
          </a:r>
          <a:endParaRPr lang="en-US" sz="2800" b="0" kern="1200">
            <a:solidFill>
              <a:srgbClr val="082C38"/>
            </a:solidFill>
            <a:latin typeface="+mn-lt"/>
            <a:ea typeface="+mn-ea"/>
            <a:cs typeface="Times New Roman"/>
          </a:endParaRPr>
        </a:p>
      </dsp:txBody>
      <dsp:txXfrm>
        <a:off x="4936569" y="413220"/>
        <a:ext cx="10490209" cy="2895750"/>
      </dsp:txXfrm>
    </dsp:sp>
    <dsp:sp modelId="{2A655BE5-623B-49E3-A07F-6C3588A4B9B4}">
      <dsp:nvSpPr>
        <dsp:cNvPr id="0" name=""/>
        <dsp:cNvSpPr/>
      </dsp:nvSpPr>
      <dsp:spPr>
        <a:xfrm>
          <a:off x="0" y="4005486"/>
          <a:ext cx="3856694"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marL="0" lvl="0" indent="0" algn="r" defTabSz="1244600">
            <a:lnSpc>
              <a:spcPct val="90000"/>
            </a:lnSpc>
            <a:spcBef>
              <a:spcPct val="0"/>
            </a:spcBef>
            <a:spcAft>
              <a:spcPct val="35000"/>
            </a:spcAft>
            <a:buNone/>
          </a:pPr>
          <a:r>
            <a:rPr lang="lt-LT" sz="2800" b="0" kern="1200">
              <a:solidFill>
                <a:srgbClr val="082C38"/>
              </a:solidFill>
              <a:latin typeface="+mn-lt"/>
              <a:cs typeface="Times New Roman"/>
            </a:rPr>
            <a:t>DARBUOTOJAMS DRAUDŽIAMOS</a:t>
          </a:r>
          <a:endParaRPr lang="en-US" sz="2800" b="0" kern="1200">
            <a:solidFill>
              <a:srgbClr val="082C38"/>
            </a:solidFill>
            <a:latin typeface="+mn-lt"/>
            <a:cs typeface="Times New Roman"/>
          </a:endParaRPr>
        </a:p>
      </dsp:txBody>
      <dsp:txXfrm>
        <a:off x="0" y="4005486"/>
        <a:ext cx="3856694" cy="1287000"/>
      </dsp:txXfrm>
    </dsp:sp>
    <dsp:sp modelId="{AC610AA7-95D9-46C5-844B-E32B8236EAF9}">
      <dsp:nvSpPr>
        <dsp:cNvPr id="0" name=""/>
        <dsp:cNvSpPr/>
      </dsp:nvSpPr>
      <dsp:spPr>
        <a:xfrm>
          <a:off x="3856694" y="3542970"/>
          <a:ext cx="771338" cy="2212031"/>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7A693D7-388B-484F-B8D2-45FF7F96310E}">
      <dsp:nvSpPr>
        <dsp:cNvPr id="0" name=""/>
        <dsp:cNvSpPr/>
      </dsp:nvSpPr>
      <dsp:spPr>
        <a:xfrm>
          <a:off x="4936569" y="3581814"/>
          <a:ext cx="10490209" cy="2212031"/>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285750" lvl="1" indent="-285750" algn="just" defTabSz="1244600">
            <a:lnSpc>
              <a:spcPct val="90000"/>
            </a:lnSpc>
            <a:spcBef>
              <a:spcPct val="0"/>
            </a:spcBef>
            <a:spcAft>
              <a:spcPct val="15000"/>
            </a:spcAft>
            <a:buChar char="•"/>
          </a:pPr>
          <a:r>
            <a:rPr lang="lt-LT" sz="2800" b="0" kern="1200">
              <a:solidFill>
                <a:srgbClr val="082C38"/>
              </a:solidFill>
              <a:latin typeface="+mn-lt"/>
              <a:ea typeface="+mn-ea"/>
              <a:cs typeface="Times New Roman"/>
            </a:rPr>
            <a:t>dovanos pagal tradicijas, kurios įprastai yra susijusios su asmens tarnybinėmis pareigomis;</a:t>
          </a:r>
          <a:endParaRPr lang="en-US" sz="2800" b="0" kern="1200">
            <a:solidFill>
              <a:srgbClr val="082C38"/>
            </a:solidFill>
            <a:latin typeface="+mn-lt"/>
            <a:cs typeface="Times New Roman"/>
          </a:endParaRPr>
        </a:p>
        <a:p>
          <a:pPr marL="285750" lvl="1" indent="-285750" algn="just" defTabSz="1244600">
            <a:lnSpc>
              <a:spcPct val="90000"/>
            </a:lnSpc>
            <a:spcBef>
              <a:spcPct val="0"/>
            </a:spcBef>
            <a:spcAft>
              <a:spcPct val="15000"/>
            </a:spcAft>
            <a:buChar char="•"/>
          </a:pPr>
          <a:r>
            <a:rPr lang="lt-LT" sz="2800" b="0" kern="1200">
              <a:solidFill>
                <a:srgbClr val="082C38"/>
              </a:solidFill>
              <a:latin typeface="+mn-lt"/>
              <a:ea typeface="+mn-ea"/>
              <a:cs typeface="Times New Roman"/>
            </a:rPr>
            <a:t>reprezentacijai skirtos dovanos su valstybės, įstaigos, bendrovės ir kitokia simbolika;</a:t>
          </a:r>
          <a:endParaRPr lang="en-US" sz="2800" b="0" kern="1200">
            <a:solidFill>
              <a:srgbClr val="082C38"/>
            </a:solidFill>
            <a:latin typeface="+mn-lt"/>
            <a:cs typeface="Times New Roman"/>
          </a:endParaRPr>
        </a:p>
        <a:p>
          <a:pPr marL="285750" lvl="1" indent="-285750" algn="just" defTabSz="1244600">
            <a:lnSpc>
              <a:spcPct val="90000"/>
            </a:lnSpc>
            <a:spcBef>
              <a:spcPct val="0"/>
            </a:spcBef>
            <a:spcAft>
              <a:spcPct val="15000"/>
            </a:spcAft>
            <a:buChar char="•"/>
          </a:pPr>
          <a:r>
            <a:rPr lang="lt-LT" sz="2800" b="0" kern="1200">
              <a:solidFill>
                <a:srgbClr val="082C38"/>
              </a:solidFill>
              <a:latin typeface="+mn-lt"/>
              <a:ea typeface="+mn-ea"/>
              <a:cs typeface="Times New Roman"/>
            </a:rPr>
            <a:t>paslaugos, kuriomis naudojamasi tarnybiniais tikslais.</a:t>
          </a:r>
          <a:endParaRPr lang="en-US" sz="2800" b="0" kern="1200">
            <a:solidFill>
              <a:srgbClr val="082C38"/>
            </a:solidFill>
            <a:latin typeface="+mn-lt"/>
            <a:cs typeface="Times New Roman"/>
          </a:endParaRPr>
        </a:p>
      </dsp:txBody>
      <dsp:txXfrm>
        <a:off x="4936569" y="3581814"/>
        <a:ext cx="10490209" cy="221203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bg>
      <p:bgPr>
        <a:solidFill>
          <a:srgbClr val="0C4178"/>
        </a:solidFill>
        <a:effectLst/>
      </p:bgPr>
    </p:bg>
    <p:spTree>
      <p:nvGrpSpPr>
        <p:cNvPr id="1" name=""/>
        <p:cNvGrpSpPr/>
        <p:nvPr/>
      </p:nvGrpSpPr>
      <p:grpSpPr>
        <a:xfrm>
          <a:off x="0" y="0"/>
          <a:ext cx="0" cy="0"/>
          <a:chOff x="0" y="0"/>
          <a:chExt cx="0" cy="0"/>
        </a:xfrm>
      </p:grpSpPr>
      <p:sp>
        <p:nvSpPr>
          <p:cNvPr id="56" name="Text Placeholder 2">
            <a:extLst>
              <a:ext uri="{FF2B5EF4-FFF2-40B4-BE49-F238E27FC236}">
                <a16:creationId xmlns:a16="http://schemas.microsoft.com/office/drawing/2014/main" id="{B3C7F4D5-B09D-4D90-8DCC-7F82758D6DA4}"/>
              </a:ext>
            </a:extLst>
          </p:cNvPr>
          <p:cNvSpPr>
            <a:spLocks noGrp="1"/>
          </p:cNvSpPr>
          <p:nvPr>
            <p:ph type="body" idx="1" hasCustomPrompt="1"/>
          </p:nvPr>
        </p:nvSpPr>
        <p:spPr>
          <a:xfrm>
            <a:off x="1547129" y="8969049"/>
            <a:ext cx="8395157" cy="1278037"/>
          </a:xfrm>
        </p:spPr>
        <p:txBody>
          <a:bodyPr>
            <a:normAutofit/>
          </a:bodyPr>
          <a:lstStyle>
            <a:lvl1pPr marL="0" indent="0" algn="l">
              <a:buNone/>
              <a:defRPr sz="4023">
                <a:solidFill>
                  <a:schemeClr val="bg1"/>
                </a:solidFill>
                <a:latin typeface="Space Grotesk" pitchFamily="2" charset="0"/>
                <a:cs typeface="Space Grotesk" pitchFamily="2" charset="0"/>
              </a:defRPr>
            </a:lvl1pPr>
            <a:lvl2pPr marL="1149538" indent="0">
              <a:buNone/>
              <a:defRPr sz="5029">
                <a:solidFill>
                  <a:schemeClr val="tx1">
                    <a:tint val="75000"/>
                  </a:schemeClr>
                </a:solidFill>
              </a:defRPr>
            </a:lvl2pPr>
            <a:lvl3pPr marL="2299076" indent="0">
              <a:buNone/>
              <a:defRPr sz="4526">
                <a:solidFill>
                  <a:schemeClr val="tx1">
                    <a:tint val="75000"/>
                  </a:schemeClr>
                </a:solidFill>
              </a:defRPr>
            </a:lvl3pPr>
            <a:lvl4pPr marL="3448614" indent="0">
              <a:buNone/>
              <a:defRPr sz="4023">
                <a:solidFill>
                  <a:schemeClr val="tx1">
                    <a:tint val="75000"/>
                  </a:schemeClr>
                </a:solidFill>
              </a:defRPr>
            </a:lvl4pPr>
            <a:lvl5pPr marL="4598152" indent="0">
              <a:buNone/>
              <a:defRPr sz="4023">
                <a:solidFill>
                  <a:schemeClr val="tx1">
                    <a:tint val="75000"/>
                  </a:schemeClr>
                </a:solidFill>
              </a:defRPr>
            </a:lvl5pPr>
            <a:lvl6pPr marL="5747690" indent="0">
              <a:buNone/>
              <a:defRPr sz="4023">
                <a:solidFill>
                  <a:schemeClr val="tx1">
                    <a:tint val="75000"/>
                  </a:schemeClr>
                </a:solidFill>
              </a:defRPr>
            </a:lvl6pPr>
            <a:lvl7pPr marL="6897228" indent="0">
              <a:buNone/>
              <a:defRPr sz="4023">
                <a:solidFill>
                  <a:schemeClr val="tx1">
                    <a:tint val="75000"/>
                  </a:schemeClr>
                </a:solidFill>
              </a:defRPr>
            </a:lvl7pPr>
            <a:lvl8pPr marL="8046766" indent="0">
              <a:buNone/>
              <a:defRPr sz="4023">
                <a:solidFill>
                  <a:schemeClr val="tx1">
                    <a:tint val="75000"/>
                  </a:schemeClr>
                </a:solidFill>
              </a:defRPr>
            </a:lvl8pPr>
            <a:lvl9pPr marL="9196304" indent="0">
              <a:buNone/>
              <a:defRPr sz="4023">
                <a:solidFill>
                  <a:schemeClr val="tx1">
                    <a:tint val="75000"/>
                  </a:schemeClr>
                </a:solidFill>
              </a:defRPr>
            </a:lvl9pPr>
          </a:lstStyle>
          <a:p>
            <a:pPr lvl="0"/>
            <a:r>
              <a:rPr lang="lt-LT"/>
              <a:t>Data ir laikas</a:t>
            </a:r>
            <a:endParaRPr lang="en-US"/>
          </a:p>
        </p:txBody>
      </p:sp>
      <p:sp>
        <p:nvSpPr>
          <p:cNvPr id="60" name="Text Placeholder 2">
            <a:extLst>
              <a:ext uri="{FF2B5EF4-FFF2-40B4-BE49-F238E27FC236}">
                <a16:creationId xmlns:a16="http://schemas.microsoft.com/office/drawing/2014/main" id="{61028339-F447-4143-B1A9-452934DD1A42}"/>
              </a:ext>
            </a:extLst>
          </p:cNvPr>
          <p:cNvSpPr>
            <a:spLocks noGrp="1"/>
          </p:cNvSpPr>
          <p:nvPr>
            <p:ph type="body" idx="10" hasCustomPrompt="1"/>
          </p:nvPr>
        </p:nvSpPr>
        <p:spPr>
          <a:xfrm>
            <a:off x="1431015" y="5877834"/>
            <a:ext cx="8395157" cy="2685595"/>
          </a:xfrm>
        </p:spPr>
        <p:txBody>
          <a:bodyPr>
            <a:normAutofit/>
          </a:bodyPr>
          <a:lstStyle>
            <a:lvl1pPr marL="0" indent="0" algn="l">
              <a:buNone/>
              <a:defRPr sz="8046">
                <a:solidFill>
                  <a:schemeClr val="bg1"/>
                </a:solidFill>
                <a:latin typeface="Space Grotesk" pitchFamily="2" charset="0"/>
                <a:cs typeface="Space Grotesk" pitchFamily="2" charset="0"/>
              </a:defRPr>
            </a:lvl1pPr>
            <a:lvl2pPr marL="1149538" indent="0">
              <a:buNone/>
              <a:defRPr sz="5029">
                <a:solidFill>
                  <a:schemeClr val="tx1">
                    <a:tint val="75000"/>
                  </a:schemeClr>
                </a:solidFill>
              </a:defRPr>
            </a:lvl2pPr>
            <a:lvl3pPr marL="2299076" indent="0">
              <a:buNone/>
              <a:defRPr sz="4526">
                <a:solidFill>
                  <a:schemeClr val="tx1">
                    <a:tint val="75000"/>
                  </a:schemeClr>
                </a:solidFill>
              </a:defRPr>
            </a:lvl3pPr>
            <a:lvl4pPr marL="3448614" indent="0">
              <a:buNone/>
              <a:defRPr sz="4023">
                <a:solidFill>
                  <a:schemeClr val="tx1">
                    <a:tint val="75000"/>
                  </a:schemeClr>
                </a:solidFill>
              </a:defRPr>
            </a:lvl4pPr>
            <a:lvl5pPr marL="4598152" indent="0">
              <a:buNone/>
              <a:defRPr sz="4023">
                <a:solidFill>
                  <a:schemeClr val="tx1">
                    <a:tint val="75000"/>
                  </a:schemeClr>
                </a:solidFill>
              </a:defRPr>
            </a:lvl5pPr>
            <a:lvl6pPr marL="5747690" indent="0">
              <a:buNone/>
              <a:defRPr sz="4023">
                <a:solidFill>
                  <a:schemeClr val="tx1">
                    <a:tint val="75000"/>
                  </a:schemeClr>
                </a:solidFill>
              </a:defRPr>
            </a:lvl6pPr>
            <a:lvl7pPr marL="6897228" indent="0">
              <a:buNone/>
              <a:defRPr sz="4023">
                <a:solidFill>
                  <a:schemeClr val="tx1">
                    <a:tint val="75000"/>
                  </a:schemeClr>
                </a:solidFill>
              </a:defRPr>
            </a:lvl7pPr>
            <a:lvl8pPr marL="8046766" indent="0">
              <a:buNone/>
              <a:defRPr sz="4023">
                <a:solidFill>
                  <a:schemeClr val="tx1">
                    <a:tint val="75000"/>
                  </a:schemeClr>
                </a:solidFill>
              </a:defRPr>
            </a:lvl8pPr>
            <a:lvl9pPr marL="9196304" indent="0">
              <a:buNone/>
              <a:defRPr sz="4023">
                <a:solidFill>
                  <a:schemeClr val="tx1">
                    <a:tint val="75000"/>
                  </a:schemeClr>
                </a:solidFill>
              </a:defRPr>
            </a:lvl9pPr>
          </a:lstStyle>
          <a:p>
            <a:pPr lvl="0"/>
            <a:r>
              <a:rPr lang="lt-LT"/>
              <a:t>Antraštės pavadinimas</a:t>
            </a:r>
            <a:endParaRPr lang="en-US"/>
          </a:p>
        </p:txBody>
      </p:sp>
      <p:pic>
        <p:nvPicPr>
          <p:cNvPr id="3" name="Picture 2">
            <a:extLst>
              <a:ext uri="{FF2B5EF4-FFF2-40B4-BE49-F238E27FC236}">
                <a16:creationId xmlns:a16="http://schemas.microsoft.com/office/drawing/2014/main" id="{452F06D7-398A-46C3-9487-F9AAE6D1BB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95322" y="0"/>
            <a:ext cx="8811816" cy="7038869"/>
          </a:xfrm>
          <a:prstGeom prst="rect">
            <a:avLst/>
          </a:prstGeom>
        </p:spPr>
      </p:pic>
    </p:spTree>
    <p:extLst>
      <p:ext uri="{BB962C8B-B14F-4D97-AF65-F5344CB8AC3E}">
        <p14:creationId xmlns:p14="http://schemas.microsoft.com/office/powerpoint/2010/main" val="1516561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4703482A-8EB7-4505-A58C-6ADAD8A6A87B}"/>
              </a:ext>
            </a:extLst>
          </p:cNvPr>
          <p:cNvSpPr>
            <a:spLocks noGrp="1"/>
          </p:cNvSpPr>
          <p:nvPr>
            <p:ph type="body" sz="half" idx="2" hasCustomPrompt="1"/>
          </p:nvPr>
        </p:nvSpPr>
        <p:spPr>
          <a:xfrm>
            <a:off x="1309688" y="3208338"/>
            <a:ext cx="6129337" cy="59420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Tekstas</a:t>
            </a:r>
            <a:endParaRPr lang="en-US"/>
          </a:p>
        </p:txBody>
      </p:sp>
      <p:sp>
        <p:nvSpPr>
          <p:cNvPr id="5" name="Title 1">
            <a:extLst>
              <a:ext uri="{FF2B5EF4-FFF2-40B4-BE49-F238E27FC236}">
                <a16:creationId xmlns:a16="http://schemas.microsoft.com/office/drawing/2014/main" id="{3534D41F-4952-4A19-A555-7B5A57B0FD91}"/>
              </a:ext>
            </a:extLst>
          </p:cNvPr>
          <p:cNvSpPr>
            <a:spLocks noGrp="1"/>
          </p:cNvSpPr>
          <p:nvPr>
            <p:ph type="title" hasCustomPrompt="1"/>
          </p:nvPr>
        </p:nvSpPr>
        <p:spPr>
          <a:xfrm>
            <a:off x="1306741" y="914399"/>
            <a:ext cx="16393657" cy="1721431"/>
          </a:xfrm>
        </p:spPr>
        <p:txBody>
          <a:bodyPr anchor="t">
            <a:normAutofit/>
          </a:bodyPr>
          <a:lstStyle>
            <a:lvl1pPr>
              <a:defRPr sz="4800"/>
            </a:lvl1pPr>
          </a:lstStyle>
          <a:p>
            <a:r>
              <a:rPr lang="lt-LT"/>
              <a:t>Temos pavadinimas</a:t>
            </a:r>
          </a:p>
        </p:txBody>
      </p:sp>
    </p:spTree>
    <p:extLst>
      <p:ext uri="{BB962C8B-B14F-4D97-AF65-F5344CB8AC3E}">
        <p14:creationId xmlns:p14="http://schemas.microsoft.com/office/powerpoint/2010/main" val="2476583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4703482A-8EB7-4505-A58C-6ADAD8A6A87B}"/>
              </a:ext>
            </a:extLst>
          </p:cNvPr>
          <p:cNvSpPr>
            <a:spLocks noGrp="1"/>
          </p:cNvSpPr>
          <p:nvPr>
            <p:ph type="body" sz="half" idx="2" hasCustomPrompt="1"/>
          </p:nvPr>
        </p:nvSpPr>
        <p:spPr>
          <a:xfrm>
            <a:off x="1309688" y="3208338"/>
            <a:ext cx="6129337" cy="59420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Tekstas</a:t>
            </a:r>
            <a:endParaRPr lang="en-US"/>
          </a:p>
        </p:txBody>
      </p:sp>
      <p:sp>
        <p:nvSpPr>
          <p:cNvPr id="4" name="Title 1">
            <a:extLst>
              <a:ext uri="{FF2B5EF4-FFF2-40B4-BE49-F238E27FC236}">
                <a16:creationId xmlns:a16="http://schemas.microsoft.com/office/drawing/2014/main" id="{D975790C-A044-423D-94AB-CD69806DD2B0}"/>
              </a:ext>
            </a:extLst>
          </p:cNvPr>
          <p:cNvSpPr>
            <a:spLocks noGrp="1"/>
          </p:cNvSpPr>
          <p:nvPr>
            <p:ph type="title" hasCustomPrompt="1"/>
          </p:nvPr>
        </p:nvSpPr>
        <p:spPr>
          <a:xfrm>
            <a:off x="1306741" y="914399"/>
            <a:ext cx="16393657" cy="1721431"/>
          </a:xfrm>
        </p:spPr>
        <p:txBody>
          <a:bodyPr anchor="t">
            <a:normAutofit/>
          </a:bodyPr>
          <a:lstStyle>
            <a:lvl1pPr>
              <a:defRPr sz="4800"/>
            </a:lvl1pPr>
          </a:lstStyle>
          <a:p>
            <a:r>
              <a:rPr lang="lt-LT"/>
              <a:t>Temos pavadinimas</a:t>
            </a:r>
          </a:p>
        </p:txBody>
      </p:sp>
    </p:spTree>
    <p:extLst>
      <p:ext uri="{BB962C8B-B14F-4D97-AF65-F5344CB8AC3E}">
        <p14:creationId xmlns:p14="http://schemas.microsoft.com/office/powerpoint/2010/main" val="4224076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8385D-BEE9-48EE-AAF8-325274469BA5}"/>
              </a:ext>
            </a:extLst>
          </p:cNvPr>
          <p:cNvSpPr>
            <a:spLocks noGrp="1"/>
          </p:cNvSpPr>
          <p:nvPr>
            <p:ph type="title" hasCustomPrompt="1"/>
          </p:nvPr>
        </p:nvSpPr>
        <p:spPr>
          <a:xfrm>
            <a:off x="1306741" y="914399"/>
            <a:ext cx="16393657" cy="1721431"/>
          </a:xfrm>
        </p:spPr>
        <p:txBody>
          <a:bodyPr anchor="t">
            <a:normAutofit/>
          </a:bodyPr>
          <a:lstStyle>
            <a:lvl1pPr>
              <a:defRPr sz="4800"/>
            </a:lvl1pPr>
          </a:lstStyle>
          <a:p>
            <a:r>
              <a:rPr lang="lt-LT"/>
              <a:t>Temos pavadinimas</a:t>
            </a:r>
          </a:p>
        </p:txBody>
      </p:sp>
      <p:sp>
        <p:nvSpPr>
          <p:cNvPr id="7" name="Text Placeholder 3">
            <a:extLst>
              <a:ext uri="{FF2B5EF4-FFF2-40B4-BE49-F238E27FC236}">
                <a16:creationId xmlns:a16="http://schemas.microsoft.com/office/drawing/2014/main" id="{4703482A-8EB7-4505-A58C-6ADAD8A6A87B}"/>
              </a:ext>
            </a:extLst>
          </p:cNvPr>
          <p:cNvSpPr>
            <a:spLocks noGrp="1"/>
          </p:cNvSpPr>
          <p:nvPr>
            <p:ph type="body" sz="half" idx="2" hasCustomPrompt="1"/>
          </p:nvPr>
        </p:nvSpPr>
        <p:spPr>
          <a:xfrm>
            <a:off x="1309688" y="3208338"/>
            <a:ext cx="6129337" cy="59420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Tekstas</a:t>
            </a:r>
            <a:endParaRPr lang="en-US"/>
          </a:p>
        </p:txBody>
      </p:sp>
    </p:spTree>
    <p:extLst>
      <p:ext uri="{BB962C8B-B14F-4D97-AF65-F5344CB8AC3E}">
        <p14:creationId xmlns:p14="http://schemas.microsoft.com/office/powerpoint/2010/main" val="1434357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8385D-BEE9-48EE-AAF8-325274469BA5}"/>
              </a:ext>
            </a:extLst>
          </p:cNvPr>
          <p:cNvSpPr>
            <a:spLocks noGrp="1"/>
          </p:cNvSpPr>
          <p:nvPr>
            <p:ph type="title" hasCustomPrompt="1"/>
          </p:nvPr>
        </p:nvSpPr>
        <p:spPr>
          <a:xfrm>
            <a:off x="1306742" y="3808797"/>
            <a:ext cx="6129338" cy="1721146"/>
          </a:xfrm>
        </p:spPr>
        <p:txBody>
          <a:bodyPr anchor="t">
            <a:normAutofit/>
          </a:bodyPr>
          <a:lstStyle>
            <a:lvl1pPr>
              <a:defRPr sz="3600"/>
            </a:lvl1pPr>
          </a:lstStyle>
          <a:p>
            <a:r>
              <a:rPr lang="lt-LT"/>
              <a:t>Temos pavadinimas</a:t>
            </a:r>
          </a:p>
        </p:txBody>
      </p:sp>
      <p:sp>
        <p:nvSpPr>
          <p:cNvPr id="7" name="Text Placeholder 3">
            <a:extLst>
              <a:ext uri="{FF2B5EF4-FFF2-40B4-BE49-F238E27FC236}">
                <a16:creationId xmlns:a16="http://schemas.microsoft.com/office/drawing/2014/main" id="{4703482A-8EB7-4505-A58C-6ADAD8A6A87B}"/>
              </a:ext>
            </a:extLst>
          </p:cNvPr>
          <p:cNvSpPr>
            <a:spLocks noGrp="1"/>
          </p:cNvSpPr>
          <p:nvPr>
            <p:ph type="body" sz="half" idx="2" hasCustomPrompt="1"/>
          </p:nvPr>
        </p:nvSpPr>
        <p:spPr>
          <a:xfrm>
            <a:off x="1309688" y="5529943"/>
            <a:ext cx="6129337" cy="362040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Tekstas</a:t>
            </a:r>
            <a:endParaRPr lang="en-US"/>
          </a:p>
        </p:txBody>
      </p:sp>
      <p:sp>
        <p:nvSpPr>
          <p:cNvPr id="12" name="Picture Placeholder 40">
            <a:extLst>
              <a:ext uri="{FF2B5EF4-FFF2-40B4-BE49-F238E27FC236}">
                <a16:creationId xmlns:a16="http://schemas.microsoft.com/office/drawing/2014/main" id="{9FDB93EA-168C-40A9-9BF1-F2DB1796D6D7}"/>
              </a:ext>
            </a:extLst>
          </p:cNvPr>
          <p:cNvSpPr>
            <a:spLocks noGrp="1"/>
          </p:cNvSpPr>
          <p:nvPr>
            <p:ph type="pic" idx="13"/>
          </p:nvPr>
        </p:nvSpPr>
        <p:spPr>
          <a:xfrm>
            <a:off x="5675087" y="-6192"/>
            <a:ext cx="10720768" cy="10698006"/>
          </a:xfrm>
          <a:custGeom>
            <a:avLst/>
            <a:gdLst>
              <a:gd name="connsiteX0" fmla="*/ 3035465 w 6053965"/>
              <a:gd name="connsiteY0" fmla="*/ 4539354 h 6053069"/>
              <a:gd name="connsiteX1" fmla="*/ 6053965 w 6053965"/>
              <a:gd name="connsiteY1" fmla="*/ 4539354 h 6053069"/>
              <a:gd name="connsiteX2" fmla="*/ 6053965 w 6053965"/>
              <a:gd name="connsiteY2" fmla="*/ 6053069 h 6053069"/>
              <a:gd name="connsiteX3" fmla="*/ 3035465 w 6053965"/>
              <a:gd name="connsiteY3" fmla="*/ 6053069 h 6053069"/>
              <a:gd name="connsiteX4" fmla="*/ 0 w 6053965"/>
              <a:gd name="connsiteY4" fmla="*/ 0 h 6053069"/>
              <a:gd name="connsiteX5" fmla="*/ 6053965 w 6053965"/>
              <a:gd name="connsiteY5" fmla="*/ 0 h 6053069"/>
              <a:gd name="connsiteX6" fmla="*/ 6053965 w 6053965"/>
              <a:gd name="connsiteY6" fmla="*/ 1513714 h 6053069"/>
              <a:gd name="connsiteX7" fmla="*/ 1525698 w 6053965"/>
              <a:gd name="connsiteY7" fmla="*/ 1513714 h 6053069"/>
              <a:gd name="connsiteX8" fmla="*/ 1525698 w 6053965"/>
              <a:gd name="connsiteY8" fmla="*/ 3026533 h 6053069"/>
              <a:gd name="connsiteX9" fmla="*/ 0 w 6053965"/>
              <a:gd name="connsiteY9" fmla="*/ 3026533 h 6053069"/>
              <a:gd name="connsiteX10" fmla="*/ 0 w 6053965"/>
              <a:gd name="connsiteY10" fmla="*/ 1513714 h 6053069"/>
              <a:gd name="connsiteX11" fmla="*/ 0 w 6053965"/>
              <a:gd name="connsiteY11" fmla="*/ 1512818 h 6053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53965" h="6053069">
                <a:moveTo>
                  <a:pt x="3035465" y="4539354"/>
                </a:moveTo>
                <a:lnTo>
                  <a:pt x="6053965" y="4539354"/>
                </a:lnTo>
                <a:lnTo>
                  <a:pt x="6053965" y="6053069"/>
                </a:lnTo>
                <a:lnTo>
                  <a:pt x="3035465" y="6053069"/>
                </a:lnTo>
                <a:close/>
                <a:moveTo>
                  <a:pt x="0" y="0"/>
                </a:moveTo>
                <a:lnTo>
                  <a:pt x="6053965" y="0"/>
                </a:lnTo>
                <a:lnTo>
                  <a:pt x="6053965" y="1513714"/>
                </a:lnTo>
                <a:lnTo>
                  <a:pt x="1525698" y="1513714"/>
                </a:lnTo>
                <a:lnTo>
                  <a:pt x="1525698" y="3026533"/>
                </a:lnTo>
                <a:lnTo>
                  <a:pt x="0" y="3026533"/>
                </a:lnTo>
                <a:lnTo>
                  <a:pt x="0" y="1513714"/>
                </a:lnTo>
                <a:lnTo>
                  <a:pt x="0" y="1512818"/>
                </a:lnTo>
                <a:close/>
              </a:path>
            </a:pathLst>
          </a:custGeom>
        </p:spPr>
        <p:txBody>
          <a:bodyPr wrap="square">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13" name="Picture Placeholder 53">
            <a:extLst>
              <a:ext uri="{FF2B5EF4-FFF2-40B4-BE49-F238E27FC236}">
                <a16:creationId xmlns:a16="http://schemas.microsoft.com/office/drawing/2014/main" id="{85DDF267-3B41-4505-AD1E-E5348ED44780}"/>
              </a:ext>
            </a:extLst>
          </p:cNvPr>
          <p:cNvSpPr>
            <a:spLocks noGrp="1"/>
          </p:cNvSpPr>
          <p:nvPr>
            <p:ph type="pic" idx="14"/>
          </p:nvPr>
        </p:nvSpPr>
        <p:spPr>
          <a:xfrm>
            <a:off x="8399461" y="2685143"/>
            <a:ext cx="10629865" cy="5338801"/>
          </a:xfrm>
          <a:custGeom>
            <a:avLst/>
            <a:gdLst>
              <a:gd name="connsiteX0" fmla="*/ 0 w 6033977"/>
              <a:gd name="connsiteY0" fmla="*/ 1507297 h 3030537"/>
              <a:gd name="connsiteX1" fmla="*/ 1515952 w 6033977"/>
              <a:gd name="connsiteY1" fmla="*/ 1507297 h 3030537"/>
              <a:gd name="connsiteX2" fmla="*/ 1515952 w 6033977"/>
              <a:gd name="connsiteY2" fmla="*/ 3030537 h 3030537"/>
              <a:gd name="connsiteX3" fmla="*/ 0 w 6033977"/>
              <a:gd name="connsiteY3" fmla="*/ 3030537 h 3030537"/>
              <a:gd name="connsiteX4" fmla="*/ 4540250 w 6033977"/>
              <a:gd name="connsiteY4" fmla="*/ 0 h 3030537"/>
              <a:gd name="connsiteX5" fmla="*/ 6033977 w 6033977"/>
              <a:gd name="connsiteY5" fmla="*/ 0 h 3030537"/>
              <a:gd name="connsiteX6" fmla="*/ 6033977 w 6033977"/>
              <a:gd name="connsiteY6" fmla="*/ 3030537 h 3030537"/>
              <a:gd name="connsiteX7" fmla="*/ 4540250 w 6033977"/>
              <a:gd name="connsiteY7" fmla="*/ 3030537 h 303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33977" h="3030537">
                <a:moveTo>
                  <a:pt x="0" y="1507297"/>
                </a:moveTo>
                <a:lnTo>
                  <a:pt x="1515952" y="1507297"/>
                </a:lnTo>
                <a:lnTo>
                  <a:pt x="1515952" y="3030537"/>
                </a:lnTo>
                <a:lnTo>
                  <a:pt x="0" y="3030537"/>
                </a:lnTo>
                <a:close/>
                <a:moveTo>
                  <a:pt x="4540250" y="0"/>
                </a:moveTo>
                <a:lnTo>
                  <a:pt x="6033977" y="0"/>
                </a:lnTo>
                <a:lnTo>
                  <a:pt x="6033977" y="3030537"/>
                </a:lnTo>
                <a:lnTo>
                  <a:pt x="4540250" y="3030537"/>
                </a:lnTo>
                <a:close/>
              </a:path>
            </a:pathLst>
          </a:custGeom>
        </p:spPr>
        <p:txBody>
          <a:bodyPr wrap="square">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Tree>
    <p:extLst>
      <p:ext uri="{BB962C8B-B14F-4D97-AF65-F5344CB8AC3E}">
        <p14:creationId xmlns:p14="http://schemas.microsoft.com/office/powerpoint/2010/main" val="1457899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8385D-BEE9-48EE-AAF8-325274469BA5}"/>
              </a:ext>
            </a:extLst>
          </p:cNvPr>
          <p:cNvSpPr>
            <a:spLocks noGrp="1"/>
          </p:cNvSpPr>
          <p:nvPr>
            <p:ph type="title" hasCustomPrompt="1"/>
          </p:nvPr>
        </p:nvSpPr>
        <p:spPr>
          <a:xfrm>
            <a:off x="1306742" y="916608"/>
            <a:ext cx="6129338" cy="1721146"/>
          </a:xfrm>
        </p:spPr>
        <p:txBody>
          <a:bodyPr anchor="t">
            <a:normAutofit/>
          </a:bodyPr>
          <a:lstStyle>
            <a:lvl1pPr>
              <a:defRPr sz="3600"/>
            </a:lvl1pPr>
          </a:lstStyle>
          <a:p>
            <a:r>
              <a:rPr lang="lt-LT"/>
              <a:t>Temos pavadinimas</a:t>
            </a:r>
          </a:p>
        </p:txBody>
      </p:sp>
      <p:sp>
        <p:nvSpPr>
          <p:cNvPr id="7" name="Text Placeholder 3">
            <a:extLst>
              <a:ext uri="{FF2B5EF4-FFF2-40B4-BE49-F238E27FC236}">
                <a16:creationId xmlns:a16="http://schemas.microsoft.com/office/drawing/2014/main" id="{4703482A-8EB7-4505-A58C-6ADAD8A6A87B}"/>
              </a:ext>
            </a:extLst>
          </p:cNvPr>
          <p:cNvSpPr>
            <a:spLocks noGrp="1"/>
          </p:cNvSpPr>
          <p:nvPr>
            <p:ph type="body" sz="half" idx="2" hasCustomPrompt="1"/>
          </p:nvPr>
        </p:nvSpPr>
        <p:spPr>
          <a:xfrm>
            <a:off x="1309688" y="2637754"/>
            <a:ext cx="6129337" cy="362040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Tekstas</a:t>
            </a:r>
            <a:endParaRPr lang="en-US"/>
          </a:p>
        </p:txBody>
      </p:sp>
      <p:sp>
        <p:nvSpPr>
          <p:cNvPr id="16" name="Picture Placeholder 15">
            <a:extLst>
              <a:ext uri="{FF2B5EF4-FFF2-40B4-BE49-F238E27FC236}">
                <a16:creationId xmlns:a16="http://schemas.microsoft.com/office/drawing/2014/main" id="{8442DD3C-0E9B-402F-AE2A-A3236F4242C2}"/>
              </a:ext>
            </a:extLst>
          </p:cNvPr>
          <p:cNvSpPr>
            <a:spLocks noGrp="1"/>
          </p:cNvSpPr>
          <p:nvPr>
            <p:ph type="pic" idx="1"/>
          </p:nvPr>
        </p:nvSpPr>
        <p:spPr>
          <a:xfrm>
            <a:off x="10948992" y="2637754"/>
            <a:ext cx="8058146" cy="8054059"/>
          </a:xfrm>
          <a:custGeom>
            <a:avLst/>
            <a:gdLst>
              <a:gd name="connsiteX0" fmla="*/ 1 w 8058146"/>
              <a:gd name="connsiteY0" fmla="*/ 2684686 h 8054059"/>
              <a:gd name="connsiteX1" fmla="*/ 2706914 w 8058146"/>
              <a:gd name="connsiteY1" fmla="*/ 2684686 h 8054059"/>
              <a:gd name="connsiteX2" fmla="*/ 2706914 w 8058146"/>
              <a:gd name="connsiteY2" fmla="*/ 5376021 h 8054059"/>
              <a:gd name="connsiteX3" fmla="*/ 5355768 w 8058146"/>
              <a:gd name="connsiteY3" fmla="*/ 5376021 h 8054059"/>
              <a:gd name="connsiteX4" fmla="*/ 5355768 w 8058146"/>
              <a:gd name="connsiteY4" fmla="*/ 8054059 h 8054059"/>
              <a:gd name="connsiteX5" fmla="*/ 0 w 8058146"/>
              <a:gd name="connsiteY5" fmla="*/ 8054059 h 8054059"/>
              <a:gd name="connsiteX6" fmla="*/ 0 w 8058146"/>
              <a:gd name="connsiteY6" fmla="*/ 5376021 h 8054059"/>
              <a:gd name="connsiteX7" fmla="*/ 1 w 8058146"/>
              <a:gd name="connsiteY7" fmla="*/ 5376021 h 8054059"/>
              <a:gd name="connsiteX8" fmla="*/ 2702378 w 8058146"/>
              <a:gd name="connsiteY8" fmla="*/ 0 h 8054059"/>
              <a:gd name="connsiteX9" fmla="*/ 8058146 w 8058146"/>
              <a:gd name="connsiteY9" fmla="*/ 0 h 8054059"/>
              <a:gd name="connsiteX10" fmla="*/ 8058146 w 8058146"/>
              <a:gd name="connsiteY10" fmla="*/ 2678038 h 8054059"/>
              <a:gd name="connsiteX11" fmla="*/ 8058144 w 8058146"/>
              <a:gd name="connsiteY11" fmla="*/ 2678038 h 8054059"/>
              <a:gd name="connsiteX12" fmla="*/ 8058144 w 8058146"/>
              <a:gd name="connsiteY12" fmla="*/ 5369373 h 8054059"/>
              <a:gd name="connsiteX13" fmla="*/ 5351232 w 8058146"/>
              <a:gd name="connsiteY13" fmla="*/ 5369373 h 8054059"/>
              <a:gd name="connsiteX14" fmla="*/ 5351232 w 8058146"/>
              <a:gd name="connsiteY14" fmla="*/ 2678038 h 8054059"/>
              <a:gd name="connsiteX15" fmla="*/ 2702378 w 8058146"/>
              <a:gd name="connsiteY15" fmla="*/ 2678038 h 8054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058146" h="8054059">
                <a:moveTo>
                  <a:pt x="1" y="2684686"/>
                </a:moveTo>
                <a:lnTo>
                  <a:pt x="2706914" y="2684686"/>
                </a:lnTo>
                <a:lnTo>
                  <a:pt x="2706914" y="5376021"/>
                </a:lnTo>
                <a:lnTo>
                  <a:pt x="5355768" y="5376021"/>
                </a:lnTo>
                <a:lnTo>
                  <a:pt x="5355768" y="8054059"/>
                </a:lnTo>
                <a:lnTo>
                  <a:pt x="0" y="8054059"/>
                </a:lnTo>
                <a:lnTo>
                  <a:pt x="0" y="5376021"/>
                </a:lnTo>
                <a:lnTo>
                  <a:pt x="1" y="5376021"/>
                </a:lnTo>
                <a:close/>
                <a:moveTo>
                  <a:pt x="2702378" y="0"/>
                </a:moveTo>
                <a:lnTo>
                  <a:pt x="8058146" y="0"/>
                </a:lnTo>
                <a:lnTo>
                  <a:pt x="8058146" y="2678038"/>
                </a:lnTo>
                <a:lnTo>
                  <a:pt x="8058144" y="2678038"/>
                </a:lnTo>
                <a:lnTo>
                  <a:pt x="8058144" y="5369373"/>
                </a:lnTo>
                <a:lnTo>
                  <a:pt x="5351232" y="5369373"/>
                </a:lnTo>
                <a:lnTo>
                  <a:pt x="5351232" y="2678038"/>
                </a:lnTo>
                <a:lnTo>
                  <a:pt x="2702378" y="2678038"/>
                </a:lnTo>
                <a:close/>
              </a:path>
            </a:pathLst>
          </a:custGeom>
        </p:spPr>
        <p:txBody>
          <a:bodyPr wrap="square">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Tree>
    <p:extLst>
      <p:ext uri="{BB962C8B-B14F-4D97-AF65-F5344CB8AC3E}">
        <p14:creationId xmlns:p14="http://schemas.microsoft.com/office/powerpoint/2010/main" val="8905504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06741" y="569241"/>
            <a:ext cx="16393657" cy="206659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306741" y="2846200"/>
            <a:ext cx="16393657" cy="67838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306741" y="9909727"/>
            <a:ext cx="4276606"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560C312A-48E5-4CC7-9AAC-1E8B8A673D37}" type="datetimeFigureOut">
              <a:rPr lang="lt-LT" smtClean="0"/>
              <a:t>2024-04-19</a:t>
            </a:fld>
            <a:endParaRPr lang="lt-LT"/>
          </a:p>
        </p:txBody>
      </p:sp>
      <p:sp>
        <p:nvSpPr>
          <p:cNvPr id="5" name="Footer Placeholder 4"/>
          <p:cNvSpPr>
            <a:spLocks noGrp="1"/>
          </p:cNvSpPr>
          <p:nvPr>
            <p:ph type="ftr" sz="quarter" idx="3"/>
          </p:nvPr>
        </p:nvSpPr>
        <p:spPr>
          <a:xfrm>
            <a:off x="6296115" y="9909727"/>
            <a:ext cx="6414909"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lt-LT"/>
          </a:p>
        </p:txBody>
      </p:sp>
      <p:sp>
        <p:nvSpPr>
          <p:cNvPr id="6" name="Slide Number Placeholder 5"/>
          <p:cNvSpPr>
            <a:spLocks noGrp="1"/>
          </p:cNvSpPr>
          <p:nvPr>
            <p:ph type="sldNum" sz="quarter" idx="4"/>
          </p:nvPr>
        </p:nvSpPr>
        <p:spPr>
          <a:xfrm>
            <a:off x="13423791" y="9909727"/>
            <a:ext cx="4276606"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684D3137-932A-45A1-8519-3B80DBF84032}" type="slidenum">
              <a:rPr lang="lt-LT" smtClean="0"/>
              <a:t>‹#›</a:t>
            </a:fld>
            <a:endParaRPr lang="lt-LT"/>
          </a:p>
        </p:txBody>
      </p:sp>
    </p:spTree>
    <p:extLst>
      <p:ext uri="{BB962C8B-B14F-4D97-AF65-F5344CB8AC3E}">
        <p14:creationId xmlns:p14="http://schemas.microsoft.com/office/powerpoint/2010/main" val="2734129339"/>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mailto:julius.lisauskas@zudc.lt" TargetMode="External"/><Relationship Id="rId1" Type="http://schemas.openxmlformats.org/officeDocument/2006/relationships/slideLayout" Target="../slideLayouts/slideLayout4.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 Id="rId5" Type="http://schemas.openxmlformats.org/officeDocument/2006/relationships/image" Target="../media/image34.jpeg"/><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3.xml"/><Relationship Id="rId6" Type="http://schemas.openxmlformats.org/officeDocument/2006/relationships/image" Target="../media/image40.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zudclt-my.sharepoint.com/:f:/g/personal/juliusl_zudc_lt/EiZsIDs4CuVAoBWVCGSu9TgBPgWEA7g7c7nvWWxkOD_Jzw?e=TSgf4O" TargetMode="External"/><Relationship Id="rId2" Type="http://schemas.openxmlformats.org/officeDocument/2006/relationships/hyperlink" Target="mailto:cert@zudc.lt" TargetMode="Externa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s://zudc.lt/asmens-duomenu-apsauga/" TargetMode="External"/><Relationship Id="rId2" Type="http://schemas.openxmlformats.org/officeDocument/2006/relationships/hyperlink" Target="https://vinis.zudc.lt/" TargetMode="Externa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zudc.lt/" TargetMode="External"/><Relationship Id="rId2" Type="http://schemas.openxmlformats.org/officeDocument/2006/relationships/hyperlink" Target="https://vinis.zudc.lt/" TargetMode="Externa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hyperlink" Target="mailto:duomenuapsauga@zudc.lt" TargetMode="Externa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hyperlink" Target="https://vinis.zudc.lt/docfiles/dokumentai/3845/1v-335.pdf"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vinis.zudc.lt/?mid=94" TargetMode="Externa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s://vinis.zudc.lt/docfiles/dokumentai/3798/1V-139.pdf" TargetMode="External"/><Relationship Id="rId2" Type="http://schemas.openxmlformats.org/officeDocument/2006/relationships/hyperlink" Target="https://vinis.zudc.lt/docfiles/dokumentai/3863/1v_476.pdf" TargetMode="External"/><Relationship Id="rId1" Type="http://schemas.openxmlformats.org/officeDocument/2006/relationships/slideLayout" Target="../slideLayouts/slideLayout3.xml"/><Relationship Id="rId4" Type="http://schemas.openxmlformats.org/officeDocument/2006/relationships/hyperlink" Target="https://vinis.zudc.lt/docfiles/dokumentai/3868/1V-490.pdf"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hyperlink" Target="https://zum.lrv.lt/lt/korupcijos-prevencija-1/bendroji-informacija-1/teisine-informacija-6/" TargetMode="Externa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hyperlink" Target="https://zum.lrv.lt/uploads/zum/documents/files/dovanu%20politika.docx" TargetMode="Externa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58.jpeg"/><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mailto:prevencija@zudc.lt" TargetMode="External"/><Relationship Id="rId2" Type="http://schemas.openxmlformats.org/officeDocument/2006/relationships/hyperlink" Target="https://emokymai.stt.lt/" TargetMode="External"/><Relationship Id="rId1" Type="http://schemas.openxmlformats.org/officeDocument/2006/relationships/slideLayout" Target="../slideLayouts/slideLayout3.xml"/><Relationship Id="rId4" Type="http://schemas.openxmlformats.org/officeDocument/2006/relationships/image" Target="../media/image6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mailto:darbo.taryba@zudc.lt"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mailto:pagalba@zudc.lt" TargetMode="External"/><Relationship Id="rId2" Type="http://schemas.openxmlformats.org/officeDocument/2006/relationships/hyperlink" Target="mailto:rasa.bagoniene@zudc.lt" TargetMode="Externa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18" Type="http://schemas.openxmlformats.org/officeDocument/2006/relationships/image" Target="../media/image19.svg"/><Relationship Id="rId3" Type="http://schemas.openxmlformats.org/officeDocument/2006/relationships/diagramLayout" Target="../diagrams/layout2.xml"/><Relationship Id="rId7" Type="http://schemas.openxmlformats.org/officeDocument/2006/relationships/image" Target="../media/image8.png"/><Relationship Id="rId12" Type="http://schemas.openxmlformats.org/officeDocument/2006/relationships/image" Target="../media/image13.svg"/><Relationship Id="rId17" Type="http://schemas.openxmlformats.org/officeDocument/2006/relationships/image" Target="../media/image18.png"/><Relationship Id="rId2" Type="http://schemas.openxmlformats.org/officeDocument/2006/relationships/diagramData" Target="../diagrams/data2.xml"/><Relationship Id="rId16" Type="http://schemas.openxmlformats.org/officeDocument/2006/relationships/image" Target="../media/image17.svg"/><Relationship Id="rId20" Type="http://schemas.openxmlformats.org/officeDocument/2006/relationships/image" Target="../media/image21.svg"/><Relationship Id="rId1" Type="http://schemas.openxmlformats.org/officeDocument/2006/relationships/slideLayout" Target="../slideLayouts/slideLayout3.xml"/><Relationship Id="rId6" Type="http://schemas.microsoft.com/office/2007/relationships/diagramDrawing" Target="../diagrams/drawing2.xml"/><Relationship Id="rId11" Type="http://schemas.openxmlformats.org/officeDocument/2006/relationships/image" Target="../media/image12.png"/><Relationship Id="rId5" Type="http://schemas.openxmlformats.org/officeDocument/2006/relationships/diagramColors" Target="../diagrams/colors2.xml"/><Relationship Id="rId15" Type="http://schemas.openxmlformats.org/officeDocument/2006/relationships/image" Target="../media/image16.png"/><Relationship Id="rId10" Type="http://schemas.openxmlformats.org/officeDocument/2006/relationships/image" Target="../media/image11.svg"/><Relationship Id="rId19" Type="http://schemas.openxmlformats.org/officeDocument/2006/relationships/image" Target="../media/image20.png"/><Relationship Id="rId4" Type="http://schemas.openxmlformats.org/officeDocument/2006/relationships/diagramQuickStyle" Target="../diagrams/quickStyle2.xml"/><Relationship Id="rId9" Type="http://schemas.openxmlformats.org/officeDocument/2006/relationships/image" Target="../media/image10.png"/><Relationship Id="rId14" Type="http://schemas.openxmlformats.org/officeDocument/2006/relationships/image" Target="../media/image15.svg"/></Relationships>
</file>

<file path=ppt/slides/_rels/slide8.xml.rels><?xml version="1.0" encoding="UTF-8" standalone="yes"?>
<Relationships xmlns="http://schemas.openxmlformats.org/package/2006/relationships"><Relationship Id="rId3" Type="http://schemas.openxmlformats.org/officeDocument/2006/relationships/hyperlink" Target="mailto:pranesk@stt.lt" TargetMode="External"/><Relationship Id="rId2" Type="http://schemas.openxmlformats.org/officeDocument/2006/relationships/hyperlink" Target="mailto:pranesk@zudc.lt" TargetMode="Externa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C4178"/>
        </a:solidFill>
        <a:effectLst/>
      </p:bgPr>
    </p:bg>
    <p:spTree>
      <p:nvGrpSpPr>
        <p:cNvPr id="1" name=""/>
        <p:cNvGrpSpPr/>
        <p:nvPr/>
      </p:nvGrpSpPr>
      <p:grpSpPr>
        <a:xfrm>
          <a:off x="0" y="0"/>
          <a:ext cx="0" cy="0"/>
          <a:chOff x="0" y="0"/>
          <a:chExt cx="0" cy="0"/>
        </a:xfrm>
      </p:grpSpPr>
      <p:sp>
        <p:nvSpPr>
          <p:cNvPr id="71" name="Text Placeholder 70">
            <a:extLst>
              <a:ext uri="{FF2B5EF4-FFF2-40B4-BE49-F238E27FC236}">
                <a16:creationId xmlns:a16="http://schemas.microsoft.com/office/drawing/2014/main" id="{A45041D5-0955-4838-81C5-970B87BE4E29}"/>
              </a:ext>
            </a:extLst>
          </p:cNvPr>
          <p:cNvSpPr>
            <a:spLocks noGrp="1"/>
          </p:cNvSpPr>
          <p:nvPr>
            <p:ph type="body" idx="10"/>
          </p:nvPr>
        </p:nvSpPr>
        <p:spPr>
          <a:xfrm>
            <a:off x="565006" y="4591803"/>
            <a:ext cx="12104915" cy="4892483"/>
          </a:xfrm>
        </p:spPr>
        <p:txBody>
          <a:bodyPr vert="horz" lIns="91440" tIns="45720" rIns="91440" bIns="45720" rtlCol="0" anchor="t">
            <a:normAutofit/>
          </a:bodyPr>
          <a:lstStyle/>
          <a:p>
            <a:pPr algn="ctr">
              <a:lnSpc>
                <a:spcPct val="107000"/>
              </a:lnSpc>
              <a:spcAft>
                <a:spcPts val="800"/>
              </a:spcAft>
            </a:pPr>
            <a:r>
              <a:rPr lang="lt-LT" sz="8000" b="1" kern="100">
                <a:latin typeface="Calibri"/>
                <a:cs typeface="Times New Roman"/>
              </a:rPr>
              <a:t>PAGALBA NAUJOKAMS</a:t>
            </a:r>
          </a:p>
          <a:p>
            <a:pPr algn="ctr">
              <a:lnSpc>
                <a:spcPct val="107000"/>
              </a:lnSpc>
              <a:spcAft>
                <a:spcPts val="800"/>
              </a:spcAft>
            </a:pPr>
            <a:r>
              <a:rPr lang="lt-LT" sz="8000" b="1" kern="100">
                <a:latin typeface="Calibri"/>
                <a:cs typeface="Times New Roman"/>
              </a:rPr>
              <a:t>RIZIKŲ VALDYMAS</a:t>
            </a:r>
          </a:p>
          <a:p>
            <a:pPr algn="ctr">
              <a:lnSpc>
                <a:spcPct val="107000"/>
              </a:lnSpc>
              <a:spcAft>
                <a:spcPts val="800"/>
              </a:spcAft>
            </a:pPr>
            <a:r>
              <a:rPr lang="lt-LT" sz="8000" b="1" kern="100">
                <a:latin typeface="Calibri"/>
                <a:cs typeface="Times New Roman"/>
              </a:rPr>
              <a:t>ŽINIŲ ABĖCĖLĖ</a:t>
            </a:r>
          </a:p>
        </p:txBody>
      </p:sp>
    </p:spTree>
    <p:extLst>
      <p:ext uri="{BB962C8B-B14F-4D97-AF65-F5344CB8AC3E}">
        <p14:creationId xmlns:p14="http://schemas.microsoft.com/office/powerpoint/2010/main" val="259197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3AB870-7014-3075-9D54-22E129EF875E}"/>
              </a:ext>
            </a:extLst>
          </p:cNvPr>
          <p:cNvSpPr>
            <a:spLocks noGrp="1"/>
          </p:cNvSpPr>
          <p:nvPr>
            <p:ph type="body" sz="half" idx="2"/>
          </p:nvPr>
        </p:nvSpPr>
        <p:spPr>
          <a:xfrm>
            <a:off x="1309688" y="2671851"/>
            <a:ext cx="6129337" cy="6898034"/>
          </a:xfrm>
        </p:spPr>
        <p:txBody>
          <a:bodyPr vert="horz" lIns="91440" tIns="45720" rIns="91440" bIns="45720" rtlCol="0" anchor="t">
            <a:noAutofit/>
          </a:bodyPr>
          <a:lstStyle/>
          <a:p>
            <a:pPr marL="285750" indent="-285750" algn="just">
              <a:buFont typeface="Arial"/>
              <a:buChar char="•"/>
            </a:pPr>
            <a:r>
              <a:rPr lang="lt-LT" sz="2400">
                <a:ea typeface="+mn-lt"/>
                <a:cs typeface="+mn-lt"/>
              </a:rPr>
              <a:t>Įmonės darnios veiklos principai:</a:t>
            </a:r>
            <a:endParaRPr lang="lt-LT" sz="2400">
              <a:cs typeface="Arial"/>
            </a:endParaRPr>
          </a:p>
          <a:p>
            <a:pPr marL="742950" lvl="1" indent="-285750" algn="just">
              <a:buFont typeface="Arial"/>
              <a:buChar char="•"/>
            </a:pPr>
            <a:r>
              <a:rPr lang="lt-LT" sz="2400">
                <a:ea typeface="+mn-lt"/>
                <a:cs typeface="+mn-lt"/>
              </a:rPr>
              <a:t>pagarba – rodomas dėmesingumas aplinkai, žmogaus ir darbuotojo teisėms, visuomenei; </a:t>
            </a:r>
            <a:endParaRPr lang="lt-LT" sz="2400">
              <a:cs typeface="Arial"/>
            </a:endParaRPr>
          </a:p>
          <a:p>
            <a:pPr marL="742950" lvl="1" indent="-285750" algn="just">
              <a:buFont typeface="Arial"/>
              <a:buChar char="•"/>
            </a:pPr>
            <a:r>
              <a:rPr lang="lt-LT" sz="2400">
                <a:ea typeface="+mn-lt"/>
                <a:cs typeface="+mn-lt"/>
              </a:rPr>
              <a:t>skaidrumas – Įmonė laikosi skaidrumo priimdama sprendimus ir vykdydama veiklą;</a:t>
            </a:r>
            <a:endParaRPr lang="lt-LT" sz="2400">
              <a:cs typeface="Arial"/>
            </a:endParaRPr>
          </a:p>
          <a:p>
            <a:pPr marL="742950" lvl="1" indent="-285750" algn="just">
              <a:buFont typeface="Arial"/>
              <a:buChar char="•"/>
            </a:pPr>
            <a:r>
              <a:rPr lang="lt-LT" sz="2400">
                <a:ea typeface="+mn-lt"/>
                <a:cs typeface="+mn-lt"/>
              </a:rPr>
              <a:t>vadovų lyderystė – Įmonės vadovai savo elgesiu rodo tinkamą pavyzdį, užtikrina, kad jų atsakomybei priskirtose veiklos srityse būtų įgyvendinamos Darnumo politikos nuostatos, o darbuotojai būtų kreipiami tinkama linkme siekdami bendrų darnios veiklos tikslų; </a:t>
            </a:r>
            <a:endParaRPr lang="lt-LT" sz="2400">
              <a:cs typeface="Arial"/>
            </a:endParaRPr>
          </a:p>
          <a:p>
            <a:pPr marL="742950" lvl="1" indent="-285750" algn="just">
              <a:buFont typeface="Arial"/>
              <a:buChar char="•"/>
            </a:pPr>
            <a:r>
              <a:rPr lang="lt-LT" sz="2400">
                <a:ea typeface="+mn-lt"/>
                <a:cs typeface="+mn-lt"/>
              </a:rPr>
              <a:t>atskaitomybė – už savo veiklą atsiskaitoma visuomenei ir kitoms suinteresuotosioms šalims, viešinami pasiekti rezultatai. </a:t>
            </a:r>
            <a:endParaRPr lang="lt-LT" sz="2400">
              <a:cs typeface="Arial"/>
            </a:endParaRPr>
          </a:p>
          <a:p>
            <a:endParaRPr lang="en-US" sz="2400">
              <a:cs typeface="Arial"/>
            </a:endParaRPr>
          </a:p>
        </p:txBody>
      </p:sp>
      <p:sp>
        <p:nvSpPr>
          <p:cNvPr id="3" name="Title 2">
            <a:extLst>
              <a:ext uri="{FF2B5EF4-FFF2-40B4-BE49-F238E27FC236}">
                <a16:creationId xmlns:a16="http://schemas.microsoft.com/office/drawing/2014/main" id="{DE471615-B78C-6A65-E5F4-73152A275B1D}"/>
              </a:ext>
            </a:extLst>
          </p:cNvPr>
          <p:cNvSpPr>
            <a:spLocks noGrp="1"/>
          </p:cNvSpPr>
          <p:nvPr>
            <p:ph type="title"/>
          </p:nvPr>
        </p:nvSpPr>
        <p:spPr/>
        <p:txBody>
          <a:bodyPr/>
          <a:lstStyle/>
          <a:p>
            <a:r>
              <a:rPr lang="lt-LT">
                <a:cs typeface="Arial"/>
              </a:rPr>
              <a:t>Darnumo politika</a:t>
            </a:r>
          </a:p>
        </p:txBody>
      </p:sp>
      <p:pic>
        <p:nvPicPr>
          <p:cNvPr id="4" name="Picture 3" descr="Blue gears with icons on them&#10;&#10;Description automatically generated">
            <a:extLst>
              <a:ext uri="{FF2B5EF4-FFF2-40B4-BE49-F238E27FC236}">
                <a16:creationId xmlns:a16="http://schemas.microsoft.com/office/drawing/2014/main" id="{24F33DD1-1FE1-AC2A-3269-44AB461534A6}"/>
              </a:ext>
            </a:extLst>
          </p:cNvPr>
          <p:cNvPicPr>
            <a:picLocks noChangeAspect="1"/>
          </p:cNvPicPr>
          <p:nvPr/>
        </p:nvPicPr>
        <p:blipFill>
          <a:blip r:embed="rId2"/>
          <a:stretch>
            <a:fillRect/>
          </a:stretch>
        </p:blipFill>
        <p:spPr>
          <a:xfrm>
            <a:off x="8139434" y="3196793"/>
            <a:ext cx="10572378" cy="5945564"/>
          </a:xfrm>
          <a:prstGeom prst="rect">
            <a:avLst/>
          </a:prstGeom>
        </p:spPr>
      </p:pic>
    </p:spTree>
    <p:extLst>
      <p:ext uri="{BB962C8B-B14F-4D97-AF65-F5344CB8AC3E}">
        <p14:creationId xmlns:p14="http://schemas.microsoft.com/office/powerpoint/2010/main" val="2289773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D59661-7499-2B56-89BA-EF5DCBBD6BF6}"/>
              </a:ext>
            </a:extLst>
          </p:cNvPr>
          <p:cNvSpPr>
            <a:spLocks noGrp="1"/>
          </p:cNvSpPr>
          <p:nvPr>
            <p:ph type="body" sz="half" idx="2"/>
          </p:nvPr>
        </p:nvSpPr>
        <p:spPr>
          <a:xfrm flipH="1">
            <a:off x="8206475" y="4522149"/>
            <a:ext cx="8202794" cy="3367111"/>
          </a:xfrm>
        </p:spPr>
        <p:txBody>
          <a:bodyPr vert="horz" lIns="91440" tIns="45720" rIns="91440" bIns="45720" rtlCol="0" anchor="ctr">
            <a:noAutofit/>
          </a:bodyPr>
          <a:lstStyle/>
          <a:p>
            <a:pPr algn="ctr"/>
            <a:r>
              <a:rPr lang="en-US" sz="3200">
                <a:solidFill>
                  <a:srgbClr val="082C38"/>
                </a:solidFill>
                <a:ea typeface="+mn-lt"/>
                <a:cs typeface="+mn-lt"/>
              </a:rPr>
              <a:t>"</a:t>
            </a:r>
            <a:r>
              <a:rPr lang="en-US" sz="3200" err="1">
                <a:solidFill>
                  <a:srgbClr val="082C38"/>
                </a:solidFill>
                <a:ea typeface="+mn-lt"/>
                <a:cs typeface="+mn-lt"/>
              </a:rPr>
              <a:t>Amžių</a:t>
            </a:r>
            <a:r>
              <a:rPr lang="en-US" sz="3200">
                <a:solidFill>
                  <a:srgbClr val="082C38"/>
                </a:solidFill>
                <a:ea typeface="+mn-lt"/>
                <a:cs typeface="+mn-lt"/>
              </a:rPr>
              <a:t> </a:t>
            </a:r>
            <a:r>
              <a:rPr lang="en-US" sz="3200" err="1">
                <a:solidFill>
                  <a:srgbClr val="082C38"/>
                </a:solidFill>
                <a:ea typeface="+mn-lt"/>
                <a:cs typeface="+mn-lt"/>
              </a:rPr>
              <a:t>bėgimas</a:t>
            </a:r>
            <a:r>
              <a:rPr lang="en-US" sz="3200">
                <a:solidFill>
                  <a:srgbClr val="082C38"/>
                </a:solidFill>
                <a:ea typeface="+mn-lt"/>
                <a:cs typeface="+mn-lt"/>
              </a:rPr>
              <a:t> </a:t>
            </a:r>
            <a:r>
              <a:rPr lang="en-US" sz="3200" err="1">
                <a:solidFill>
                  <a:srgbClr val="082C38"/>
                </a:solidFill>
                <a:ea typeface="+mn-lt"/>
                <a:cs typeface="+mn-lt"/>
              </a:rPr>
              <a:t>keičia</a:t>
            </a:r>
            <a:r>
              <a:rPr lang="en-US" sz="3200">
                <a:solidFill>
                  <a:srgbClr val="082C38"/>
                </a:solidFill>
                <a:ea typeface="+mn-lt"/>
                <a:cs typeface="+mn-lt"/>
              </a:rPr>
              <a:t> </a:t>
            </a:r>
            <a:r>
              <a:rPr lang="en-US" sz="3200" err="1">
                <a:solidFill>
                  <a:srgbClr val="082C38"/>
                </a:solidFill>
                <a:ea typeface="+mn-lt"/>
                <a:cs typeface="+mn-lt"/>
              </a:rPr>
              <a:t>viską</a:t>
            </a:r>
            <a:r>
              <a:rPr lang="en-US" sz="3200">
                <a:solidFill>
                  <a:srgbClr val="082C38"/>
                </a:solidFill>
                <a:ea typeface="+mn-lt"/>
                <a:cs typeface="+mn-lt"/>
              </a:rPr>
              <a:t> – </a:t>
            </a:r>
            <a:r>
              <a:rPr lang="en-US" sz="3200" err="1">
                <a:solidFill>
                  <a:srgbClr val="082C38"/>
                </a:solidFill>
                <a:ea typeface="+mn-lt"/>
                <a:cs typeface="+mn-lt"/>
              </a:rPr>
              <a:t>laiką</a:t>
            </a:r>
            <a:r>
              <a:rPr lang="en-US" sz="3200">
                <a:solidFill>
                  <a:srgbClr val="082C38"/>
                </a:solidFill>
                <a:ea typeface="+mn-lt"/>
                <a:cs typeface="+mn-lt"/>
              </a:rPr>
              <a:t>, </a:t>
            </a:r>
            <a:r>
              <a:rPr lang="en-US" sz="3200" err="1">
                <a:solidFill>
                  <a:srgbClr val="082C38"/>
                </a:solidFill>
                <a:ea typeface="+mn-lt"/>
                <a:cs typeface="+mn-lt"/>
              </a:rPr>
              <a:t>kalbą</a:t>
            </a:r>
            <a:r>
              <a:rPr lang="en-US" sz="3200">
                <a:solidFill>
                  <a:srgbClr val="082C38"/>
                </a:solidFill>
                <a:ea typeface="+mn-lt"/>
                <a:cs typeface="+mn-lt"/>
              </a:rPr>
              <a:t>, </a:t>
            </a:r>
            <a:r>
              <a:rPr lang="en-US" sz="3200" err="1">
                <a:solidFill>
                  <a:srgbClr val="082C38"/>
                </a:solidFill>
                <a:ea typeface="+mn-lt"/>
                <a:cs typeface="+mn-lt"/>
              </a:rPr>
              <a:t>žemę</a:t>
            </a:r>
            <a:r>
              <a:rPr lang="en-US" sz="3200">
                <a:solidFill>
                  <a:srgbClr val="082C38"/>
                </a:solidFill>
                <a:ea typeface="+mn-lt"/>
                <a:cs typeface="+mn-lt"/>
              </a:rPr>
              <a:t>, </a:t>
            </a:r>
            <a:r>
              <a:rPr lang="en-US" sz="3200" err="1">
                <a:solidFill>
                  <a:srgbClr val="082C38"/>
                </a:solidFill>
                <a:ea typeface="+mn-lt"/>
                <a:cs typeface="+mn-lt"/>
              </a:rPr>
              <a:t>jūros</a:t>
            </a:r>
            <a:r>
              <a:rPr lang="en-US" sz="3200">
                <a:solidFill>
                  <a:srgbClr val="082C38"/>
                </a:solidFill>
                <a:ea typeface="+mn-lt"/>
                <a:cs typeface="+mn-lt"/>
              </a:rPr>
              <a:t> </a:t>
            </a:r>
            <a:r>
              <a:rPr lang="en-US" sz="3200" err="1">
                <a:solidFill>
                  <a:srgbClr val="082C38"/>
                </a:solidFill>
                <a:ea typeface="+mn-lt"/>
                <a:cs typeface="+mn-lt"/>
              </a:rPr>
              <a:t>ribas</a:t>
            </a:r>
            <a:r>
              <a:rPr lang="en-US" sz="3200">
                <a:solidFill>
                  <a:srgbClr val="082C38"/>
                </a:solidFill>
                <a:ea typeface="+mn-lt"/>
                <a:cs typeface="+mn-lt"/>
              </a:rPr>
              <a:t>, </a:t>
            </a:r>
            <a:r>
              <a:rPr lang="en-US" sz="3200" err="1">
                <a:solidFill>
                  <a:srgbClr val="082C38"/>
                </a:solidFill>
                <a:ea typeface="+mn-lt"/>
                <a:cs typeface="+mn-lt"/>
              </a:rPr>
              <a:t>dangaus</a:t>
            </a:r>
            <a:r>
              <a:rPr lang="en-US" sz="3200">
                <a:solidFill>
                  <a:srgbClr val="082C38"/>
                </a:solidFill>
                <a:ea typeface="+mn-lt"/>
                <a:cs typeface="+mn-lt"/>
              </a:rPr>
              <a:t> </a:t>
            </a:r>
            <a:r>
              <a:rPr lang="en-US" sz="3200" err="1">
                <a:solidFill>
                  <a:srgbClr val="082C38"/>
                </a:solidFill>
                <a:ea typeface="+mn-lt"/>
                <a:cs typeface="+mn-lt"/>
              </a:rPr>
              <a:t>žvaigždes</a:t>
            </a:r>
            <a:r>
              <a:rPr lang="en-US" sz="3200">
                <a:solidFill>
                  <a:srgbClr val="082C38"/>
                </a:solidFill>
                <a:ea typeface="+mn-lt"/>
                <a:cs typeface="+mn-lt"/>
              </a:rPr>
              <a:t> </a:t>
            </a:r>
            <a:r>
              <a:rPr lang="en-US" sz="3200" err="1">
                <a:solidFill>
                  <a:srgbClr val="082C38"/>
                </a:solidFill>
                <a:ea typeface="+mn-lt"/>
                <a:cs typeface="+mn-lt"/>
              </a:rPr>
              <a:t>ir</a:t>
            </a:r>
            <a:r>
              <a:rPr lang="en-US" sz="3200">
                <a:solidFill>
                  <a:srgbClr val="082C38"/>
                </a:solidFill>
                <a:ea typeface="+mn-lt"/>
                <a:cs typeface="+mn-lt"/>
              </a:rPr>
              <a:t> </a:t>
            </a:r>
            <a:r>
              <a:rPr lang="en-US" sz="3200" err="1">
                <a:solidFill>
                  <a:srgbClr val="082C38"/>
                </a:solidFill>
                <a:ea typeface="+mn-lt"/>
                <a:cs typeface="+mn-lt"/>
              </a:rPr>
              <a:t>viską</a:t>
            </a:r>
            <a:r>
              <a:rPr lang="en-US" sz="3200">
                <a:solidFill>
                  <a:srgbClr val="082C38"/>
                </a:solidFill>
                <a:ea typeface="+mn-lt"/>
                <a:cs typeface="+mn-lt"/>
              </a:rPr>
              <a:t> </a:t>
            </a:r>
            <a:r>
              <a:rPr lang="en-US" sz="3200" err="1">
                <a:solidFill>
                  <a:srgbClr val="082C38"/>
                </a:solidFill>
                <a:ea typeface="+mn-lt"/>
                <a:cs typeface="+mn-lt"/>
              </a:rPr>
              <a:t>apie</a:t>
            </a:r>
            <a:r>
              <a:rPr lang="en-US" sz="3200">
                <a:solidFill>
                  <a:srgbClr val="082C38"/>
                </a:solidFill>
                <a:ea typeface="+mn-lt"/>
                <a:cs typeface="+mn-lt"/>
              </a:rPr>
              <a:t> </a:t>
            </a:r>
            <a:r>
              <a:rPr lang="en-US" sz="3200" err="1">
                <a:solidFill>
                  <a:srgbClr val="082C38"/>
                </a:solidFill>
                <a:ea typeface="+mn-lt"/>
                <a:cs typeface="+mn-lt"/>
              </a:rPr>
              <a:t>žmogų</a:t>
            </a:r>
            <a:r>
              <a:rPr lang="en-US" sz="3200">
                <a:solidFill>
                  <a:srgbClr val="082C38"/>
                </a:solidFill>
                <a:ea typeface="+mn-lt"/>
                <a:cs typeface="+mn-lt"/>
              </a:rPr>
              <a:t>, </a:t>
            </a:r>
            <a:r>
              <a:rPr lang="en-US" sz="3200" err="1">
                <a:solidFill>
                  <a:srgbClr val="082C38"/>
                </a:solidFill>
                <a:ea typeface="+mn-lt"/>
                <a:cs typeface="+mn-lt"/>
              </a:rPr>
              <a:t>aplink</a:t>
            </a:r>
            <a:r>
              <a:rPr lang="en-US" sz="3200">
                <a:solidFill>
                  <a:srgbClr val="082C38"/>
                </a:solidFill>
                <a:ea typeface="+mn-lt"/>
                <a:cs typeface="+mn-lt"/>
              </a:rPr>
              <a:t> </a:t>
            </a:r>
            <a:r>
              <a:rPr lang="en-US" sz="3200" err="1">
                <a:solidFill>
                  <a:srgbClr val="082C38"/>
                </a:solidFill>
                <a:ea typeface="+mn-lt"/>
                <a:cs typeface="+mn-lt"/>
              </a:rPr>
              <a:t>ir</a:t>
            </a:r>
            <a:r>
              <a:rPr lang="en-US" sz="3200">
                <a:solidFill>
                  <a:srgbClr val="082C38"/>
                </a:solidFill>
                <a:ea typeface="+mn-lt"/>
                <a:cs typeface="+mn-lt"/>
              </a:rPr>
              <a:t> po </a:t>
            </a:r>
            <a:r>
              <a:rPr lang="en-US" sz="3200" err="1">
                <a:solidFill>
                  <a:srgbClr val="082C38"/>
                </a:solidFill>
                <a:ea typeface="+mn-lt"/>
                <a:cs typeface="+mn-lt"/>
              </a:rPr>
              <a:t>juo</a:t>
            </a:r>
            <a:r>
              <a:rPr lang="en-US" sz="3200">
                <a:solidFill>
                  <a:srgbClr val="082C38"/>
                </a:solidFill>
                <a:ea typeface="+mn-lt"/>
                <a:cs typeface="+mn-lt"/>
              </a:rPr>
              <a:t>, </a:t>
            </a:r>
            <a:r>
              <a:rPr lang="en-US" sz="3200" err="1">
                <a:solidFill>
                  <a:srgbClr val="082C38"/>
                </a:solidFill>
                <a:ea typeface="+mn-lt"/>
                <a:cs typeface="+mn-lt"/>
              </a:rPr>
              <a:t>išskyrus</a:t>
            </a:r>
            <a:r>
              <a:rPr lang="en-US" sz="3200">
                <a:solidFill>
                  <a:srgbClr val="082C38"/>
                </a:solidFill>
                <a:ea typeface="+mn-lt"/>
                <a:cs typeface="+mn-lt"/>
              </a:rPr>
              <a:t> </a:t>
            </a:r>
            <a:r>
              <a:rPr lang="en-US" sz="3200" err="1">
                <a:solidFill>
                  <a:srgbClr val="082C38"/>
                </a:solidFill>
                <a:ea typeface="+mn-lt"/>
                <a:cs typeface="+mn-lt"/>
              </a:rPr>
              <a:t>patį</a:t>
            </a:r>
            <a:r>
              <a:rPr lang="en-US" sz="3200">
                <a:solidFill>
                  <a:srgbClr val="082C38"/>
                </a:solidFill>
                <a:ea typeface="+mn-lt"/>
                <a:cs typeface="+mn-lt"/>
              </a:rPr>
              <a:t> </a:t>
            </a:r>
            <a:r>
              <a:rPr lang="en-US" sz="3200" err="1">
                <a:solidFill>
                  <a:srgbClr val="082C38"/>
                </a:solidFill>
                <a:ea typeface="+mn-lt"/>
                <a:cs typeface="+mn-lt"/>
              </a:rPr>
              <a:t>žmogų</a:t>
            </a:r>
            <a:r>
              <a:rPr lang="en-US" sz="3200">
                <a:solidFill>
                  <a:srgbClr val="082C38"/>
                </a:solidFill>
                <a:ea typeface="+mn-lt"/>
                <a:cs typeface="+mn-lt"/>
              </a:rPr>
              <a:t>"</a:t>
            </a:r>
          </a:p>
          <a:p>
            <a:r>
              <a:rPr lang="en-US" sz="2400">
                <a:solidFill>
                  <a:srgbClr val="082C38"/>
                </a:solidFill>
                <a:ea typeface="+mn-lt"/>
                <a:cs typeface="+mn-lt"/>
              </a:rPr>
              <a:t>-</a:t>
            </a:r>
            <a:r>
              <a:rPr lang="en-US" sz="2400" err="1">
                <a:solidFill>
                  <a:srgbClr val="082C38"/>
                </a:solidFill>
                <a:ea typeface="+mn-lt"/>
                <a:cs typeface="+mn-lt"/>
              </a:rPr>
              <a:t>Lordas</a:t>
            </a:r>
            <a:r>
              <a:rPr lang="en-US" sz="2400">
                <a:solidFill>
                  <a:srgbClr val="082C38"/>
                </a:solidFill>
                <a:ea typeface="+mn-lt"/>
                <a:cs typeface="+mn-lt"/>
              </a:rPr>
              <a:t> </a:t>
            </a:r>
            <a:r>
              <a:rPr lang="en-US" sz="2400" err="1">
                <a:solidFill>
                  <a:srgbClr val="082C38"/>
                </a:solidFill>
                <a:ea typeface="+mn-lt"/>
                <a:cs typeface="+mn-lt"/>
              </a:rPr>
              <a:t>Baironas</a:t>
            </a:r>
            <a:r>
              <a:rPr lang="en-US" sz="2400">
                <a:solidFill>
                  <a:srgbClr val="082C38"/>
                </a:solidFill>
                <a:ea typeface="+mn-lt"/>
                <a:cs typeface="+mn-lt"/>
              </a:rPr>
              <a:t>-</a:t>
            </a:r>
            <a:endParaRPr lang="en-US" sz="2400">
              <a:solidFill>
                <a:srgbClr val="082C38"/>
              </a:solidFill>
              <a:cs typeface="Arial" panose="020B0604020202020204"/>
            </a:endParaRPr>
          </a:p>
          <a:p>
            <a:endParaRPr lang="en-US">
              <a:cs typeface="Arial"/>
            </a:endParaRPr>
          </a:p>
        </p:txBody>
      </p:sp>
      <p:sp>
        <p:nvSpPr>
          <p:cNvPr id="2" name="Title 1">
            <a:extLst>
              <a:ext uri="{FF2B5EF4-FFF2-40B4-BE49-F238E27FC236}">
                <a16:creationId xmlns:a16="http://schemas.microsoft.com/office/drawing/2014/main" id="{ACCC8DD6-95AB-B510-6775-B8BA9ABA92F1}"/>
              </a:ext>
            </a:extLst>
          </p:cNvPr>
          <p:cNvSpPr>
            <a:spLocks noGrp="1"/>
          </p:cNvSpPr>
          <p:nvPr>
            <p:ph type="title"/>
          </p:nvPr>
        </p:nvSpPr>
        <p:spPr>
          <a:xfrm>
            <a:off x="1698994" y="1681412"/>
            <a:ext cx="16393657" cy="988181"/>
          </a:xfrm>
        </p:spPr>
        <p:txBody>
          <a:bodyPr/>
          <a:lstStyle/>
          <a:p>
            <a:pPr algn="ctr"/>
            <a:endParaRPr lang="en-US" sz="4000" dirty="0">
              <a:solidFill>
                <a:srgbClr val="082C38"/>
              </a:solidFill>
              <a:cs typeface="Arial"/>
            </a:endParaRPr>
          </a:p>
        </p:txBody>
      </p:sp>
      <p:pic>
        <p:nvPicPr>
          <p:cNvPr id="4" name="Picture 3" descr="A person looking at multiple screens&#10;&#10;Description automatically generated">
            <a:extLst>
              <a:ext uri="{FF2B5EF4-FFF2-40B4-BE49-F238E27FC236}">
                <a16:creationId xmlns:a16="http://schemas.microsoft.com/office/drawing/2014/main" id="{33C88E8E-79D2-1C0D-3D1E-2429027F4718}"/>
              </a:ext>
            </a:extLst>
          </p:cNvPr>
          <p:cNvPicPr>
            <a:picLocks noChangeAspect="1"/>
          </p:cNvPicPr>
          <p:nvPr/>
        </p:nvPicPr>
        <p:blipFill>
          <a:blip r:embed="rId2"/>
          <a:stretch>
            <a:fillRect/>
          </a:stretch>
        </p:blipFill>
        <p:spPr>
          <a:xfrm>
            <a:off x="914540" y="2405772"/>
            <a:ext cx="6921182" cy="7136668"/>
          </a:xfrm>
          <a:prstGeom prst="rect">
            <a:avLst/>
          </a:prstGeom>
        </p:spPr>
      </p:pic>
    </p:spTree>
    <p:extLst>
      <p:ext uri="{BB962C8B-B14F-4D97-AF65-F5344CB8AC3E}">
        <p14:creationId xmlns:p14="http://schemas.microsoft.com/office/powerpoint/2010/main" val="3950994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AD3F4-FE2D-F685-84F8-889CDBC9262A}"/>
              </a:ext>
            </a:extLst>
          </p:cNvPr>
          <p:cNvSpPr>
            <a:spLocks noGrp="1"/>
          </p:cNvSpPr>
          <p:nvPr>
            <p:ph type="title"/>
          </p:nvPr>
        </p:nvSpPr>
        <p:spPr/>
        <p:txBody>
          <a:bodyPr/>
          <a:lstStyle/>
          <a:p>
            <a:r>
              <a:rPr lang="en-US" b="1"/>
              <a:t>Informacijos saugumas (I)</a:t>
            </a:r>
          </a:p>
        </p:txBody>
      </p:sp>
      <p:sp>
        <p:nvSpPr>
          <p:cNvPr id="3" name="Text Placeholder 2">
            <a:extLst>
              <a:ext uri="{FF2B5EF4-FFF2-40B4-BE49-F238E27FC236}">
                <a16:creationId xmlns:a16="http://schemas.microsoft.com/office/drawing/2014/main" id="{847686FB-3329-0516-E653-2305343F2980}"/>
              </a:ext>
            </a:extLst>
          </p:cNvPr>
          <p:cNvSpPr>
            <a:spLocks noGrp="1"/>
          </p:cNvSpPr>
          <p:nvPr>
            <p:ph type="body" sz="half" idx="2"/>
          </p:nvPr>
        </p:nvSpPr>
        <p:spPr>
          <a:xfrm>
            <a:off x="1019711" y="3171475"/>
            <a:ext cx="6129337" cy="6572416"/>
          </a:xfrm>
        </p:spPr>
        <p:txBody>
          <a:bodyPr vert="horz" lIns="91440" tIns="45720" rIns="91440" bIns="45720" rtlCol="0" anchor="t">
            <a:normAutofit/>
          </a:bodyPr>
          <a:lstStyle/>
          <a:p>
            <a:pPr algn="ctr"/>
            <a:r>
              <a:rPr lang="lt-LT" sz="2400" b="1"/>
              <a:t>Informacijos saugumo projektų vadovas</a:t>
            </a:r>
            <a:endParaRPr lang="lt-LT" sz="2400" b="1">
              <a:cs typeface="Arial"/>
            </a:endParaRPr>
          </a:p>
          <a:p>
            <a:pPr algn="ctr"/>
            <a:r>
              <a:rPr lang="en-US" sz="2400"/>
              <a:t>Julius </a:t>
            </a:r>
            <a:r>
              <a:rPr lang="en-US" sz="2400" err="1"/>
              <a:t>Lisauskas</a:t>
            </a:r>
            <a:endParaRPr lang="en-US" sz="2400">
              <a:cs typeface="Arial"/>
            </a:endParaRPr>
          </a:p>
          <a:p>
            <a:pPr algn="ctr"/>
            <a:r>
              <a:rPr lang="en-US" sz="2400">
                <a:hlinkClick r:id="rId2"/>
              </a:rPr>
              <a:t>j</a:t>
            </a:r>
            <a:r>
              <a:rPr lang="lt-LT" sz="2400">
                <a:hlinkClick r:id="rId2"/>
              </a:rPr>
              <a:t>ulius.</a:t>
            </a:r>
            <a:r>
              <a:rPr lang="en-US" sz="2400">
                <a:hlinkClick r:id="rId2"/>
              </a:rPr>
              <a:t>l</a:t>
            </a:r>
            <a:r>
              <a:rPr lang="lt-LT" sz="2400">
                <a:hlinkClick r:id="rId2"/>
              </a:rPr>
              <a:t>isauskas</a:t>
            </a:r>
            <a:r>
              <a:rPr lang="en-US" sz="2400">
                <a:hlinkClick r:id="rId2"/>
              </a:rPr>
              <a:t>@zudc.lt</a:t>
            </a:r>
            <a:r>
              <a:rPr lang="en-US" sz="2400"/>
              <a:t> / "Teams"</a:t>
            </a:r>
            <a:endParaRPr lang="en-US" sz="2400">
              <a:cs typeface="Arial"/>
            </a:endParaRPr>
          </a:p>
        </p:txBody>
      </p:sp>
      <p:pic>
        <p:nvPicPr>
          <p:cNvPr id="4" name="Paveikslėlis 2">
            <a:extLst>
              <a:ext uri="{FF2B5EF4-FFF2-40B4-BE49-F238E27FC236}">
                <a16:creationId xmlns:a16="http://schemas.microsoft.com/office/drawing/2014/main" id="{26399176-9BC2-D20A-647D-0BFF31B7774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06737" y="7607966"/>
            <a:ext cx="2897188"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aveikslėlis 1">
            <a:extLst>
              <a:ext uri="{FF2B5EF4-FFF2-40B4-BE49-F238E27FC236}">
                <a16:creationId xmlns:a16="http://schemas.microsoft.com/office/drawing/2014/main" id="{DEA8E48E-D6AC-F285-DD5F-0CB9421E6D3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78426" y="5729007"/>
            <a:ext cx="2181225"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aveikslėlis 3">
            <a:extLst>
              <a:ext uri="{FF2B5EF4-FFF2-40B4-BE49-F238E27FC236}">
                <a16:creationId xmlns:a16="http://schemas.microsoft.com/office/drawing/2014/main" id="{D07CD93F-814F-2925-379A-B9C75D33ECF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69039" y="7781878"/>
            <a:ext cx="2701925" cy="17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a:extLst>
              <a:ext uri="{FF2B5EF4-FFF2-40B4-BE49-F238E27FC236}">
                <a16:creationId xmlns:a16="http://schemas.microsoft.com/office/drawing/2014/main" id="{706E8C9D-09A1-5985-F454-AF608DB22B76}"/>
              </a:ext>
            </a:extLst>
          </p:cNvPr>
          <p:cNvSpPr txBox="1">
            <a:spLocks noChangeArrowheads="1"/>
          </p:cNvSpPr>
          <p:nvPr/>
        </p:nvSpPr>
        <p:spPr>
          <a:xfrm>
            <a:off x="1306737" y="2438186"/>
            <a:ext cx="8001000" cy="395288"/>
          </a:xfrm>
          <a:prstGeom prst="rect">
            <a:avLst/>
          </a:prstGeom>
        </p:spPr>
        <p:txBody>
          <a:bodyPr vert="horz" lIns="91440" tIns="45720" rIns="91440" bIns="45720" rtlCol="0" anchor="t">
            <a:normAutofit lnSpcReduction="10000"/>
          </a:bodyPr>
          <a:lstStyle>
            <a:lvl1pPr algn="l" defTabSz="1425550" rtl="0" eaLnBrk="1" latinLnBrk="0" hangingPunct="1">
              <a:lnSpc>
                <a:spcPct val="90000"/>
              </a:lnSpc>
              <a:spcBef>
                <a:spcPct val="0"/>
              </a:spcBef>
              <a:buNone/>
              <a:defRPr sz="4800" kern="1200">
                <a:solidFill>
                  <a:schemeClr val="tx1"/>
                </a:solidFill>
                <a:latin typeface="+mj-lt"/>
                <a:ea typeface="+mj-ea"/>
                <a:cs typeface="+mj-cs"/>
              </a:defRPr>
            </a:lvl1pPr>
          </a:lstStyle>
          <a:p>
            <a:r>
              <a:rPr lang="lt-LT" altLang="lt-LT" sz="2400" b="1">
                <a:latin typeface="Times New Roman" panose="02020603050405020304" pitchFamily="18" charset="0"/>
                <a:cs typeface="Times New Roman" panose="02020603050405020304" pitchFamily="18" charset="0"/>
              </a:rPr>
              <a:t>SUSIPAŽINKIME</a:t>
            </a:r>
            <a:r>
              <a:rPr lang="en-US" altLang="lt-LT" sz="2400" b="1">
                <a:latin typeface="Times New Roman" panose="02020603050405020304" pitchFamily="18" charset="0"/>
                <a:cs typeface="Times New Roman" panose="02020603050405020304" pitchFamily="18" charset="0"/>
              </a:rPr>
              <a:t>!</a:t>
            </a:r>
            <a:endParaRPr lang="lt-LT" altLang="lt-LT" sz="2400" b="1">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EB060DB6-4272-8113-188E-F45D927CAA6A}"/>
              </a:ext>
            </a:extLst>
          </p:cNvPr>
          <p:cNvSpPr txBox="1"/>
          <p:nvPr/>
        </p:nvSpPr>
        <p:spPr>
          <a:xfrm>
            <a:off x="7826243" y="3171244"/>
            <a:ext cx="9505664" cy="1600438"/>
          </a:xfrm>
          <a:prstGeom prst="rect">
            <a:avLst/>
          </a:prstGeom>
          <a:noFill/>
        </p:spPr>
        <p:txBody>
          <a:bodyPr wrap="square">
            <a:spAutoFit/>
          </a:bodyPr>
          <a:lstStyle/>
          <a:p>
            <a:pPr algn="ctr"/>
            <a:r>
              <a:rPr lang="lt-LT" altLang="lt-LT" sz="2400"/>
              <a:t> </a:t>
            </a:r>
            <a:r>
              <a:rPr lang="lt-LT" altLang="lt-LT" sz="2000">
                <a:solidFill>
                  <a:srgbClr val="FF0000"/>
                </a:solidFill>
                <a:ea typeface="Verdana" panose="020B0604030504040204" pitchFamily="34" charset="0"/>
                <a:cs typeface="Verdana" panose="020B0604030504040204" pitchFamily="34" charset="0"/>
              </a:rPr>
              <a:t>„Jeigu jūs manote, kad technologijos gali išspręsti saugumo problemas, tai jūs nesuprantate nei problemų, nei technologijų“</a:t>
            </a:r>
            <a:endParaRPr lang="en-US" altLang="lt-LT" sz="2000">
              <a:solidFill>
                <a:srgbClr val="FF0000"/>
              </a:solidFill>
              <a:ea typeface="Verdana" panose="020B0604030504040204" pitchFamily="34" charset="0"/>
              <a:cs typeface="Verdana" panose="020B0604030504040204" pitchFamily="34" charset="0"/>
            </a:endParaRPr>
          </a:p>
          <a:p>
            <a:pPr algn="ctr"/>
            <a:endParaRPr lang="en-US" altLang="lt-LT" sz="1800"/>
          </a:p>
          <a:p>
            <a:pPr algn="ctr"/>
            <a:r>
              <a:rPr lang="lt-LT" altLang="lt-LT" sz="1800"/>
              <a:t>Bruce Schneier © by Per Evrland</a:t>
            </a:r>
          </a:p>
          <a:p>
            <a:pPr algn="ctr"/>
            <a:endParaRPr lang="lt-LT"/>
          </a:p>
        </p:txBody>
      </p:sp>
      <p:pic>
        <p:nvPicPr>
          <p:cNvPr id="11" name="Paveikslėlis 1">
            <a:extLst>
              <a:ext uri="{FF2B5EF4-FFF2-40B4-BE49-F238E27FC236}">
                <a16:creationId xmlns:a16="http://schemas.microsoft.com/office/drawing/2014/main" id="{578A9799-0B7B-1E29-A5EB-B006E0C9151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639969" y="4094246"/>
            <a:ext cx="1727200"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04684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AD3F4-FE2D-F685-84F8-889CDBC9262A}"/>
              </a:ext>
            </a:extLst>
          </p:cNvPr>
          <p:cNvSpPr>
            <a:spLocks noGrp="1"/>
          </p:cNvSpPr>
          <p:nvPr>
            <p:ph type="title"/>
          </p:nvPr>
        </p:nvSpPr>
        <p:spPr/>
        <p:txBody>
          <a:bodyPr/>
          <a:lstStyle/>
          <a:p>
            <a:r>
              <a:rPr lang="en-US" b="1" err="1"/>
              <a:t>Informacijos</a:t>
            </a:r>
            <a:r>
              <a:rPr lang="en-US" b="1"/>
              <a:t> </a:t>
            </a:r>
            <a:r>
              <a:rPr lang="en-US" b="1" err="1"/>
              <a:t>saugumas</a:t>
            </a:r>
            <a:r>
              <a:rPr lang="en-US" b="1"/>
              <a:t> (II)</a:t>
            </a:r>
          </a:p>
        </p:txBody>
      </p:sp>
      <p:pic>
        <p:nvPicPr>
          <p:cNvPr id="12" name="Paveikslėlis 2">
            <a:extLst>
              <a:ext uri="{FF2B5EF4-FFF2-40B4-BE49-F238E27FC236}">
                <a16:creationId xmlns:a16="http://schemas.microsoft.com/office/drawing/2014/main" id="{8F22E263-0393-E770-0CD4-B5EF1515134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06741" y="2731779"/>
            <a:ext cx="12417095" cy="6084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9883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AD3F4-FE2D-F685-84F8-889CDBC9262A}"/>
              </a:ext>
            </a:extLst>
          </p:cNvPr>
          <p:cNvSpPr>
            <a:spLocks noGrp="1"/>
          </p:cNvSpPr>
          <p:nvPr>
            <p:ph type="title"/>
          </p:nvPr>
        </p:nvSpPr>
        <p:spPr/>
        <p:txBody>
          <a:bodyPr/>
          <a:lstStyle/>
          <a:p>
            <a:r>
              <a:rPr lang="en-US" b="1" err="1"/>
              <a:t>Informacijos</a:t>
            </a:r>
            <a:r>
              <a:rPr lang="en-US" b="1"/>
              <a:t> </a:t>
            </a:r>
            <a:r>
              <a:rPr lang="en-US" b="1" err="1"/>
              <a:t>saugumas</a:t>
            </a:r>
            <a:r>
              <a:rPr lang="en-US" b="1"/>
              <a:t> (III)</a:t>
            </a:r>
          </a:p>
        </p:txBody>
      </p:sp>
      <p:sp>
        <p:nvSpPr>
          <p:cNvPr id="4" name="TextBox 3">
            <a:extLst>
              <a:ext uri="{FF2B5EF4-FFF2-40B4-BE49-F238E27FC236}">
                <a16:creationId xmlns:a16="http://schemas.microsoft.com/office/drawing/2014/main" id="{D2787B4F-CAB0-1497-88AB-DD292143D15A}"/>
              </a:ext>
            </a:extLst>
          </p:cNvPr>
          <p:cNvSpPr txBox="1"/>
          <p:nvPr/>
        </p:nvSpPr>
        <p:spPr>
          <a:xfrm>
            <a:off x="1306740" y="2411695"/>
            <a:ext cx="7646191" cy="6740307"/>
          </a:xfrm>
          <a:prstGeom prst="rect">
            <a:avLst/>
          </a:prstGeom>
          <a:noFill/>
        </p:spPr>
        <p:txBody>
          <a:bodyPr wrap="square">
            <a:spAutoFit/>
          </a:bodyPr>
          <a:lstStyle/>
          <a:p>
            <a:pPr algn="ctr"/>
            <a:r>
              <a:rPr lang="lt-LT" altLang="lt-LT" sz="1800" b="1"/>
              <a:t>„Kompiuteris palengvina daugelio dalykų padarymą, bet dauguma iš tų dalykų net neturi būti padaromi“</a:t>
            </a:r>
            <a:br>
              <a:rPr lang="lt-LT" altLang="lt-LT" sz="1800" b="1"/>
            </a:br>
            <a:endParaRPr lang="lt-LT" altLang="lt-LT" sz="1800" b="1"/>
          </a:p>
          <a:p>
            <a:pPr algn="ctr"/>
            <a:r>
              <a:rPr lang="lt-LT" altLang="lt-LT" sz="1800" i="1"/>
              <a:t>Andy Rooney</a:t>
            </a:r>
          </a:p>
          <a:p>
            <a:pPr algn="ctr"/>
            <a:endParaRPr lang="lt-LT" altLang="lt-LT" sz="1800" i="1"/>
          </a:p>
          <a:p>
            <a:pPr algn="ctr"/>
            <a:r>
              <a:rPr lang="lt-LT" altLang="lt-LT" sz="1800" b="1"/>
              <a:t>„Žmonės mano, kad kompiuteriai leidžia jiems daryti mažiau klaidų. Jie klysta. Su kompiuteriais žmonės klysta greičiau“</a:t>
            </a:r>
            <a:br>
              <a:rPr lang="lt-LT" altLang="lt-LT" sz="1800" b="1"/>
            </a:br>
            <a:endParaRPr lang="lt-LT" altLang="lt-LT" sz="1800" b="1"/>
          </a:p>
          <a:p>
            <a:pPr algn="ctr"/>
            <a:r>
              <a:rPr lang="lt-LT" altLang="lt-LT" sz="1800" i="1"/>
              <a:t>Adam Osborne</a:t>
            </a:r>
          </a:p>
          <a:p>
            <a:pPr algn="ctr"/>
            <a:endParaRPr lang="lt-LT" altLang="lt-LT" sz="1800" i="1"/>
          </a:p>
          <a:p>
            <a:pPr algn="ctr"/>
            <a:r>
              <a:rPr lang="lt-LT" altLang="lt-LT" sz="1800" b="1"/>
              <a:t>„Geras dalykas kompiuteriuose yra tai, kad tu jiems sakai, ką jie turi daryti. Blogas dalykas kompiuteriuose yra tai, kad tu jiems sakai, ką jie turi daryti“</a:t>
            </a:r>
          </a:p>
          <a:p>
            <a:pPr algn="ctr"/>
            <a:br>
              <a:rPr lang="lt-LT" altLang="lt-LT" sz="1800"/>
            </a:br>
            <a:r>
              <a:rPr lang="lt-LT" altLang="lt-LT" sz="1800" i="1"/>
              <a:t>Ted Nelson</a:t>
            </a:r>
          </a:p>
          <a:p>
            <a:pPr algn="ctr"/>
            <a:endParaRPr lang="lt-LT" altLang="lt-LT" sz="1800" i="1"/>
          </a:p>
          <a:p>
            <a:pPr algn="ctr"/>
            <a:r>
              <a:rPr lang="lt-LT" altLang="lt-LT" sz="1800" b="1"/>
              <a:t>„Klysti žmogiška – o dar labiau žmogiška versti kaltę kompiuteriui“</a:t>
            </a:r>
            <a:br>
              <a:rPr lang="lt-LT" altLang="lt-LT" sz="1800" b="1"/>
            </a:br>
            <a:endParaRPr lang="lt-LT" altLang="lt-LT" sz="1800" b="1"/>
          </a:p>
          <a:p>
            <a:pPr algn="ctr"/>
            <a:r>
              <a:rPr lang="lt-LT" altLang="lt-LT" sz="1800" i="1"/>
              <a:t>Robert Orben</a:t>
            </a:r>
          </a:p>
          <a:p>
            <a:pPr algn="ctr"/>
            <a:endParaRPr lang="lt-LT" altLang="lt-LT" sz="1800" i="1"/>
          </a:p>
          <a:p>
            <a:pPr algn="ctr"/>
            <a:r>
              <a:rPr lang="lt-LT" altLang="lt-LT" sz="1800" b="1"/>
              <a:t>„Elkitės su savo slaptažodžiais kaip su dantų šepetukais. Neleiskite niekam jais naudotis ir pasikeiskite kas tris mėnesius“</a:t>
            </a:r>
            <a:br>
              <a:rPr lang="lt-LT" altLang="lt-LT" sz="1800" b="1"/>
            </a:br>
            <a:endParaRPr lang="lt-LT" altLang="lt-LT" sz="1800" b="1"/>
          </a:p>
          <a:p>
            <a:pPr algn="ctr"/>
            <a:r>
              <a:rPr lang="lt-LT" altLang="lt-LT" sz="1800" i="1"/>
              <a:t>Clifford Stoll</a:t>
            </a:r>
            <a:endParaRPr lang="lt-LT"/>
          </a:p>
        </p:txBody>
      </p:sp>
      <p:sp>
        <p:nvSpPr>
          <p:cNvPr id="6" name="TextBox 5">
            <a:extLst>
              <a:ext uri="{FF2B5EF4-FFF2-40B4-BE49-F238E27FC236}">
                <a16:creationId xmlns:a16="http://schemas.microsoft.com/office/drawing/2014/main" id="{BF1D451A-B758-296F-8848-C59D51E0AB53}"/>
              </a:ext>
            </a:extLst>
          </p:cNvPr>
          <p:cNvSpPr txBox="1"/>
          <p:nvPr/>
        </p:nvSpPr>
        <p:spPr>
          <a:xfrm>
            <a:off x="9503569" y="2411695"/>
            <a:ext cx="7475561" cy="2554545"/>
          </a:xfrm>
          <a:prstGeom prst="rect">
            <a:avLst/>
          </a:prstGeom>
          <a:noFill/>
        </p:spPr>
        <p:txBody>
          <a:bodyPr wrap="square">
            <a:spAutoFit/>
          </a:bodyPr>
          <a:lstStyle/>
          <a:p>
            <a:pPr algn="ctr"/>
            <a:r>
              <a:rPr lang="lt-LT" sz="2000" b="1">
                <a:solidFill>
                  <a:srgbClr val="FF0000"/>
                </a:solidFill>
              </a:rPr>
              <a:t>Informacija yra viena vertingiausių ŽŪDC turto dalių</a:t>
            </a:r>
            <a:r>
              <a:rPr lang="lt-LT" sz="2000">
                <a:solidFill>
                  <a:srgbClr val="FF0000"/>
                </a:solidFill>
              </a:rPr>
              <a:t>, todėl jos praradimas, neteisėtas pakeitimas, atskleidimas ar informacijos apdorojimo nutraukimas gali sukelti ŽŪDC veiklos sutrikimų, padaryti žalos ŽŪDC, kitiems fiziniams ir juridiniams asmenims. </a:t>
            </a:r>
          </a:p>
          <a:p>
            <a:pPr algn="ctr"/>
            <a:endParaRPr lang="lt-LT" sz="2000" b="1">
              <a:solidFill>
                <a:srgbClr val="FF0000"/>
              </a:solidFill>
            </a:endParaRPr>
          </a:p>
          <a:p>
            <a:pPr algn="ctr"/>
            <a:r>
              <a:rPr lang="lt-LT" sz="2000" b="1">
                <a:solidFill>
                  <a:srgbClr val="FF0000"/>
                </a:solidFill>
              </a:rPr>
              <a:t>Atsižvelgiant į tai, ŽŪDC yra keliami ir nustatomi reikalavimai informacijos saugumui.</a:t>
            </a:r>
          </a:p>
        </p:txBody>
      </p:sp>
    </p:spTree>
    <p:extLst>
      <p:ext uri="{BB962C8B-B14F-4D97-AF65-F5344CB8AC3E}">
        <p14:creationId xmlns:p14="http://schemas.microsoft.com/office/powerpoint/2010/main" val="1309386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DDF544-FC77-4432-BC93-F81EFE549BBE}"/>
              </a:ext>
            </a:extLst>
          </p:cNvPr>
          <p:cNvSpPr>
            <a:spLocks noGrp="1"/>
          </p:cNvSpPr>
          <p:nvPr>
            <p:ph type="title"/>
          </p:nvPr>
        </p:nvSpPr>
        <p:spPr/>
        <p:txBody>
          <a:bodyPr/>
          <a:lstStyle/>
          <a:p>
            <a:pPr algn="ctr"/>
            <a:r>
              <a:rPr lang="en-US" sz="4400" b="1" err="1">
                <a:cs typeface="Arial"/>
              </a:rPr>
              <a:t>Išorinis</a:t>
            </a:r>
            <a:r>
              <a:rPr lang="en-US" sz="4400" b="1">
                <a:cs typeface="Arial"/>
              </a:rPr>
              <a:t> </a:t>
            </a:r>
            <a:r>
              <a:rPr lang="en-US" sz="4400" b="1" err="1">
                <a:cs typeface="Arial"/>
              </a:rPr>
              <a:t>reglamentavimas</a:t>
            </a:r>
          </a:p>
        </p:txBody>
      </p:sp>
      <p:pic>
        <p:nvPicPr>
          <p:cNvPr id="5" name="Picture 4">
            <a:extLst>
              <a:ext uri="{FF2B5EF4-FFF2-40B4-BE49-F238E27FC236}">
                <a16:creationId xmlns:a16="http://schemas.microsoft.com/office/drawing/2014/main" id="{3CCCF8C9-CAB8-455C-FB5F-762787D7FD2D}"/>
              </a:ext>
            </a:extLst>
          </p:cNvPr>
          <p:cNvPicPr>
            <a:picLocks noChangeAspect="1"/>
          </p:cNvPicPr>
          <p:nvPr/>
        </p:nvPicPr>
        <p:blipFill>
          <a:blip r:embed="rId2"/>
          <a:stretch>
            <a:fillRect/>
          </a:stretch>
        </p:blipFill>
        <p:spPr>
          <a:xfrm>
            <a:off x="1310482" y="1941444"/>
            <a:ext cx="8497841" cy="4672450"/>
          </a:xfrm>
          <a:prstGeom prst="rect">
            <a:avLst/>
          </a:prstGeom>
        </p:spPr>
      </p:pic>
      <p:pic>
        <p:nvPicPr>
          <p:cNvPr id="7" name="Picture 6">
            <a:extLst>
              <a:ext uri="{FF2B5EF4-FFF2-40B4-BE49-F238E27FC236}">
                <a16:creationId xmlns:a16="http://schemas.microsoft.com/office/drawing/2014/main" id="{69FDDA82-1108-FF8B-0E3C-1538A54FDE01}"/>
              </a:ext>
            </a:extLst>
          </p:cNvPr>
          <p:cNvPicPr>
            <a:picLocks noChangeAspect="1"/>
          </p:cNvPicPr>
          <p:nvPr/>
        </p:nvPicPr>
        <p:blipFill>
          <a:blip r:embed="rId3"/>
          <a:stretch>
            <a:fillRect/>
          </a:stretch>
        </p:blipFill>
        <p:spPr>
          <a:xfrm>
            <a:off x="10272413" y="2705513"/>
            <a:ext cx="8382827" cy="3909258"/>
          </a:xfrm>
          <a:prstGeom prst="rect">
            <a:avLst/>
          </a:prstGeom>
        </p:spPr>
      </p:pic>
      <p:pic>
        <p:nvPicPr>
          <p:cNvPr id="8" name="Picture 7">
            <a:extLst>
              <a:ext uri="{FF2B5EF4-FFF2-40B4-BE49-F238E27FC236}">
                <a16:creationId xmlns:a16="http://schemas.microsoft.com/office/drawing/2014/main" id="{3CEC95C4-04BF-366D-6055-C56CB61C9F6E}"/>
              </a:ext>
            </a:extLst>
          </p:cNvPr>
          <p:cNvPicPr>
            <a:picLocks noChangeAspect="1"/>
          </p:cNvPicPr>
          <p:nvPr/>
        </p:nvPicPr>
        <p:blipFill>
          <a:blip r:embed="rId4"/>
          <a:stretch>
            <a:fillRect/>
          </a:stretch>
        </p:blipFill>
        <p:spPr>
          <a:xfrm>
            <a:off x="2173851" y="6995491"/>
            <a:ext cx="4515446" cy="3009900"/>
          </a:xfrm>
          <a:prstGeom prst="rect">
            <a:avLst/>
          </a:prstGeom>
        </p:spPr>
      </p:pic>
      <p:pic>
        <p:nvPicPr>
          <p:cNvPr id="9" name="Picture 8">
            <a:extLst>
              <a:ext uri="{FF2B5EF4-FFF2-40B4-BE49-F238E27FC236}">
                <a16:creationId xmlns:a16="http://schemas.microsoft.com/office/drawing/2014/main" id="{0C56CFC4-5BB6-7349-301A-8B2E72884B92}"/>
              </a:ext>
            </a:extLst>
          </p:cNvPr>
          <p:cNvPicPr>
            <a:picLocks noChangeAspect="1"/>
          </p:cNvPicPr>
          <p:nvPr/>
        </p:nvPicPr>
        <p:blipFill>
          <a:blip r:embed="rId5"/>
          <a:stretch>
            <a:fillRect/>
          </a:stretch>
        </p:blipFill>
        <p:spPr>
          <a:xfrm>
            <a:off x="7484843" y="6997136"/>
            <a:ext cx="5837758" cy="3006173"/>
          </a:xfrm>
          <a:prstGeom prst="rect">
            <a:avLst/>
          </a:prstGeom>
        </p:spPr>
      </p:pic>
    </p:spTree>
    <p:extLst>
      <p:ext uri="{BB962C8B-B14F-4D97-AF65-F5344CB8AC3E}">
        <p14:creationId xmlns:p14="http://schemas.microsoft.com/office/powerpoint/2010/main" val="17278384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DDF544-FC77-4432-BC93-F81EFE549BBE}"/>
              </a:ext>
            </a:extLst>
          </p:cNvPr>
          <p:cNvSpPr>
            <a:spLocks noGrp="1"/>
          </p:cNvSpPr>
          <p:nvPr>
            <p:ph type="title"/>
          </p:nvPr>
        </p:nvSpPr>
        <p:spPr>
          <a:xfrm>
            <a:off x="1306741" y="832512"/>
            <a:ext cx="16393657" cy="1721431"/>
          </a:xfrm>
        </p:spPr>
        <p:txBody>
          <a:bodyPr/>
          <a:lstStyle/>
          <a:p>
            <a:pPr algn="ctr"/>
            <a:r>
              <a:rPr lang="lt-LT" sz="4400" b="1">
                <a:cs typeface="Arial"/>
              </a:rPr>
              <a:t>Bendradarbiavimas su NKSC</a:t>
            </a:r>
            <a:endParaRPr lang="en-US"/>
          </a:p>
        </p:txBody>
      </p:sp>
      <p:pic>
        <p:nvPicPr>
          <p:cNvPr id="2" name="Picture 1">
            <a:extLst>
              <a:ext uri="{FF2B5EF4-FFF2-40B4-BE49-F238E27FC236}">
                <a16:creationId xmlns:a16="http://schemas.microsoft.com/office/drawing/2014/main" id="{BC4B4313-F3FB-6E95-C8BA-EEF73EB82223}"/>
              </a:ext>
            </a:extLst>
          </p:cNvPr>
          <p:cNvPicPr>
            <a:picLocks noChangeAspect="1"/>
          </p:cNvPicPr>
          <p:nvPr/>
        </p:nvPicPr>
        <p:blipFill>
          <a:blip r:embed="rId2"/>
          <a:stretch>
            <a:fillRect/>
          </a:stretch>
        </p:blipFill>
        <p:spPr>
          <a:xfrm>
            <a:off x="2236289" y="2382883"/>
            <a:ext cx="12838029" cy="4705707"/>
          </a:xfrm>
          <a:prstGeom prst="rect">
            <a:avLst/>
          </a:prstGeom>
        </p:spPr>
      </p:pic>
    </p:spTree>
    <p:extLst>
      <p:ext uri="{BB962C8B-B14F-4D97-AF65-F5344CB8AC3E}">
        <p14:creationId xmlns:p14="http://schemas.microsoft.com/office/powerpoint/2010/main" val="1548652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DDF544-FC77-4432-BC93-F81EFE549BBE}"/>
              </a:ext>
            </a:extLst>
          </p:cNvPr>
          <p:cNvSpPr>
            <a:spLocks noGrp="1"/>
          </p:cNvSpPr>
          <p:nvPr>
            <p:ph type="title"/>
          </p:nvPr>
        </p:nvSpPr>
        <p:spPr/>
        <p:txBody>
          <a:bodyPr/>
          <a:lstStyle/>
          <a:p>
            <a:pPr algn="ctr"/>
            <a:r>
              <a:rPr lang="en-US" sz="4400" b="1" err="1">
                <a:cs typeface="Arial"/>
              </a:rPr>
              <a:t>Vidinis</a:t>
            </a:r>
            <a:r>
              <a:rPr lang="en-US" sz="4400" b="1">
                <a:cs typeface="Arial"/>
              </a:rPr>
              <a:t> </a:t>
            </a:r>
            <a:r>
              <a:rPr lang="en-US" sz="4400" b="1" err="1">
                <a:cs typeface="Arial"/>
              </a:rPr>
              <a:t>reglamentavimas</a:t>
            </a:r>
          </a:p>
        </p:txBody>
      </p:sp>
      <p:pic>
        <p:nvPicPr>
          <p:cNvPr id="6" name="Picture 5">
            <a:extLst>
              <a:ext uri="{FF2B5EF4-FFF2-40B4-BE49-F238E27FC236}">
                <a16:creationId xmlns:a16="http://schemas.microsoft.com/office/drawing/2014/main" id="{6B5C438E-2D96-6D57-B446-84608143227A}"/>
              </a:ext>
            </a:extLst>
          </p:cNvPr>
          <p:cNvPicPr>
            <a:picLocks noChangeAspect="1"/>
          </p:cNvPicPr>
          <p:nvPr/>
        </p:nvPicPr>
        <p:blipFill>
          <a:blip r:embed="rId2"/>
          <a:stretch>
            <a:fillRect/>
          </a:stretch>
        </p:blipFill>
        <p:spPr>
          <a:xfrm>
            <a:off x="8007910" y="2113469"/>
            <a:ext cx="2700516" cy="1265215"/>
          </a:xfrm>
          <a:prstGeom prst="rect">
            <a:avLst/>
          </a:prstGeom>
        </p:spPr>
      </p:pic>
      <p:pic>
        <p:nvPicPr>
          <p:cNvPr id="8" name="Picture 7">
            <a:extLst>
              <a:ext uri="{FF2B5EF4-FFF2-40B4-BE49-F238E27FC236}">
                <a16:creationId xmlns:a16="http://schemas.microsoft.com/office/drawing/2014/main" id="{920815E6-411C-994B-D59C-AF3C43D0CD68}"/>
              </a:ext>
            </a:extLst>
          </p:cNvPr>
          <p:cNvPicPr>
            <a:picLocks noChangeAspect="1"/>
          </p:cNvPicPr>
          <p:nvPr/>
        </p:nvPicPr>
        <p:blipFill>
          <a:blip r:embed="rId3"/>
          <a:stretch>
            <a:fillRect/>
          </a:stretch>
        </p:blipFill>
        <p:spPr>
          <a:xfrm>
            <a:off x="9231263" y="3367836"/>
            <a:ext cx="247752" cy="1133475"/>
          </a:xfrm>
          <a:prstGeom prst="rect">
            <a:avLst/>
          </a:prstGeom>
        </p:spPr>
      </p:pic>
      <p:pic>
        <p:nvPicPr>
          <p:cNvPr id="9" name="Picture 8">
            <a:extLst>
              <a:ext uri="{FF2B5EF4-FFF2-40B4-BE49-F238E27FC236}">
                <a16:creationId xmlns:a16="http://schemas.microsoft.com/office/drawing/2014/main" id="{75B27664-018F-8A81-70F8-629E674483DA}"/>
              </a:ext>
            </a:extLst>
          </p:cNvPr>
          <p:cNvPicPr>
            <a:picLocks noChangeAspect="1"/>
          </p:cNvPicPr>
          <p:nvPr/>
        </p:nvPicPr>
        <p:blipFill>
          <a:blip r:embed="rId4"/>
          <a:stretch>
            <a:fillRect/>
          </a:stretch>
        </p:blipFill>
        <p:spPr>
          <a:xfrm>
            <a:off x="8000918" y="4493549"/>
            <a:ext cx="2693267" cy="1400175"/>
          </a:xfrm>
          <a:prstGeom prst="rect">
            <a:avLst/>
          </a:prstGeom>
        </p:spPr>
      </p:pic>
      <p:pic>
        <p:nvPicPr>
          <p:cNvPr id="10" name="Picture 9">
            <a:extLst>
              <a:ext uri="{FF2B5EF4-FFF2-40B4-BE49-F238E27FC236}">
                <a16:creationId xmlns:a16="http://schemas.microsoft.com/office/drawing/2014/main" id="{8CE5F94F-F11C-21C0-51C8-2E0A281A3764}"/>
              </a:ext>
            </a:extLst>
          </p:cNvPr>
          <p:cNvPicPr>
            <a:picLocks noChangeAspect="1"/>
          </p:cNvPicPr>
          <p:nvPr/>
        </p:nvPicPr>
        <p:blipFill>
          <a:blip r:embed="rId5"/>
          <a:stretch>
            <a:fillRect/>
          </a:stretch>
        </p:blipFill>
        <p:spPr>
          <a:xfrm>
            <a:off x="4551197" y="5189795"/>
            <a:ext cx="3460024" cy="2271005"/>
          </a:xfrm>
          <a:prstGeom prst="rect">
            <a:avLst/>
          </a:prstGeom>
        </p:spPr>
      </p:pic>
      <p:pic>
        <p:nvPicPr>
          <p:cNvPr id="11" name="Picture 10">
            <a:extLst>
              <a:ext uri="{FF2B5EF4-FFF2-40B4-BE49-F238E27FC236}">
                <a16:creationId xmlns:a16="http://schemas.microsoft.com/office/drawing/2014/main" id="{56813EDE-D8C9-37D9-6615-36D1D5C8C170}"/>
              </a:ext>
            </a:extLst>
          </p:cNvPr>
          <p:cNvPicPr>
            <a:picLocks noChangeAspect="1"/>
          </p:cNvPicPr>
          <p:nvPr/>
        </p:nvPicPr>
        <p:blipFill>
          <a:blip r:embed="rId6"/>
          <a:stretch>
            <a:fillRect/>
          </a:stretch>
        </p:blipFill>
        <p:spPr>
          <a:xfrm>
            <a:off x="3316608" y="7465256"/>
            <a:ext cx="2689853" cy="1182516"/>
          </a:xfrm>
          <a:prstGeom prst="rect">
            <a:avLst/>
          </a:prstGeom>
        </p:spPr>
      </p:pic>
      <p:pic>
        <p:nvPicPr>
          <p:cNvPr id="13" name="Picture 12">
            <a:extLst>
              <a:ext uri="{FF2B5EF4-FFF2-40B4-BE49-F238E27FC236}">
                <a16:creationId xmlns:a16="http://schemas.microsoft.com/office/drawing/2014/main" id="{70059F76-92CE-87EB-F3F9-E52342B0415F}"/>
              </a:ext>
            </a:extLst>
          </p:cNvPr>
          <p:cNvPicPr>
            <a:picLocks noChangeAspect="1"/>
          </p:cNvPicPr>
          <p:nvPr/>
        </p:nvPicPr>
        <p:blipFill>
          <a:blip r:embed="rId7"/>
          <a:stretch>
            <a:fillRect/>
          </a:stretch>
        </p:blipFill>
        <p:spPr>
          <a:xfrm>
            <a:off x="9246258" y="5882196"/>
            <a:ext cx="247752" cy="1590675"/>
          </a:xfrm>
          <a:prstGeom prst="rect">
            <a:avLst/>
          </a:prstGeom>
        </p:spPr>
      </p:pic>
      <p:pic>
        <p:nvPicPr>
          <p:cNvPr id="14" name="Picture 13">
            <a:extLst>
              <a:ext uri="{FF2B5EF4-FFF2-40B4-BE49-F238E27FC236}">
                <a16:creationId xmlns:a16="http://schemas.microsoft.com/office/drawing/2014/main" id="{C183CFBE-7981-3B3D-67DA-AEB1B6CFD1E9}"/>
              </a:ext>
            </a:extLst>
          </p:cNvPr>
          <p:cNvPicPr>
            <a:picLocks noChangeAspect="1"/>
          </p:cNvPicPr>
          <p:nvPr/>
        </p:nvPicPr>
        <p:blipFill>
          <a:blip r:embed="rId8"/>
          <a:stretch>
            <a:fillRect/>
          </a:stretch>
        </p:blipFill>
        <p:spPr>
          <a:xfrm>
            <a:off x="7944599" y="7461896"/>
            <a:ext cx="2820812" cy="1189209"/>
          </a:xfrm>
          <a:prstGeom prst="rect">
            <a:avLst/>
          </a:prstGeom>
        </p:spPr>
      </p:pic>
      <p:pic>
        <p:nvPicPr>
          <p:cNvPr id="15" name="Picture 14">
            <a:extLst>
              <a:ext uri="{FF2B5EF4-FFF2-40B4-BE49-F238E27FC236}">
                <a16:creationId xmlns:a16="http://schemas.microsoft.com/office/drawing/2014/main" id="{777C7907-D513-27F8-DEE0-643CEBC9246C}"/>
              </a:ext>
            </a:extLst>
          </p:cNvPr>
          <p:cNvPicPr>
            <a:picLocks noChangeAspect="1"/>
          </p:cNvPicPr>
          <p:nvPr/>
        </p:nvPicPr>
        <p:blipFill>
          <a:blip r:embed="rId9"/>
          <a:stretch>
            <a:fillRect/>
          </a:stretch>
        </p:blipFill>
        <p:spPr>
          <a:xfrm>
            <a:off x="10692168" y="5189795"/>
            <a:ext cx="3233776" cy="2271005"/>
          </a:xfrm>
          <a:prstGeom prst="rect">
            <a:avLst/>
          </a:prstGeom>
        </p:spPr>
      </p:pic>
      <p:pic>
        <p:nvPicPr>
          <p:cNvPr id="16" name="Picture 15">
            <a:extLst>
              <a:ext uri="{FF2B5EF4-FFF2-40B4-BE49-F238E27FC236}">
                <a16:creationId xmlns:a16="http://schemas.microsoft.com/office/drawing/2014/main" id="{2C5A3373-4936-8581-18A5-50D6DA89B4E8}"/>
              </a:ext>
            </a:extLst>
          </p:cNvPr>
          <p:cNvPicPr>
            <a:picLocks noChangeAspect="1"/>
          </p:cNvPicPr>
          <p:nvPr/>
        </p:nvPicPr>
        <p:blipFill>
          <a:blip r:embed="rId10"/>
          <a:stretch>
            <a:fillRect/>
          </a:stretch>
        </p:blipFill>
        <p:spPr>
          <a:xfrm>
            <a:off x="12504892" y="7450962"/>
            <a:ext cx="2472298" cy="1181100"/>
          </a:xfrm>
          <a:prstGeom prst="rect">
            <a:avLst/>
          </a:prstGeom>
        </p:spPr>
      </p:pic>
    </p:spTree>
    <p:extLst>
      <p:ext uri="{BB962C8B-B14F-4D97-AF65-F5344CB8AC3E}">
        <p14:creationId xmlns:p14="http://schemas.microsoft.com/office/powerpoint/2010/main" val="3001864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DDF544-FC77-4432-BC93-F81EFE549BBE}"/>
              </a:ext>
            </a:extLst>
          </p:cNvPr>
          <p:cNvSpPr>
            <a:spLocks noGrp="1"/>
          </p:cNvSpPr>
          <p:nvPr>
            <p:ph type="title"/>
          </p:nvPr>
        </p:nvSpPr>
        <p:spPr/>
        <p:txBody>
          <a:bodyPr/>
          <a:lstStyle/>
          <a:p>
            <a:pPr algn="ctr"/>
            <a:r>
              <a:rPr lang="lt-LT"/>
              <a:t>	</a:t>
            </a:r>
            <a:r>
              <a:rPr lang="lt-LT" sz="4400" b="1"/>
              <a:t>ŽŪDC informacijos saugumo </a:t>
            </a:r>
            <a:r>
              <a:rPr lang="en-US" sz="4400" b="1"/>
              <a:t>atsakomyb</a:t>
            </a:r>
            <a:r>
              <a:rPr lang="lt-LT" sz="4400" b="1"/>
              <a:t>ės</a:t>
            </a:r>
          </a:p>
        </p:txBody>
      </p:sp>
      <p:sp>
        <p:nvSpPr>
          <p:cNvPr id="2" name="Text Placeholder 2">
            <a:extLst>
              <a:ext uri="{FF2B5EF4-FFF2-40B4-BE49-F238E27FC236}">
                <a16:creationId xmlns:a16="http://schemas.microsoft.com/office/drawing/2014/main" id="{7D9CC9B7-7F7A-60FC-41BE-9FDA6C6C5346}"/>
              </a:ext>
            </a:extLst>
          </p:cNvPr>
          <p:cNvSpPr>
            <a:spLocks noGrp="1"/>
          </p:cNvSpPr>
          <p:nvPr/>
        </p:nvSpPr>
        <p:spPr>
          <a:xfrm>
            <a:off x="1306740" y="2328529"/>
            <a:ext cx="14000623" cy="6962800"/>
          </a:xfrm>
          <a:prstGeom prst="rect">
            <a:avLst/>
          </a:prstGeom>
          <a:noFill/>
          <a:ln>
            <a:noFill/>
          </a:ln>
        </p:spPr>
        <p:txBody>
          <a:bodyPr vert="horz" wrap="square" lIns="91440" tIns="45720" rIns="91440" bIns="45720" anchor="t" anchorCtr="0" compatLnSpc="1">
            <a:normAutofit/>
          </a:bodyPr>
          <a:lstStyle>
            <a:lvl1pPr marL="228600" marR="0" lvl="0" indent="-228600" algn="l" defTabSz="914400" rtl="0" fontAlgn="auto" hangingPunct="1">
              <a:lnSpc>
                <a:spcPct val="90000"/>
              </a:lnSpc>
              <a:spcBef>
                <a:spcPts val="1000"/>
              </a:spcBef>
              <a:spcAft>
                <a:spcPts val="0"/>
              </a:spcAft>
              <a:buClr>
                <a:srgbClr val="DF4113"/>
              </a:buClr>
              <a:buSzPct val="100000"/>
              <a:buFont typeface="Wingdings" pitchFamily="2"/>
              <a:buChar char="§"/>
              <a:tabLst/>
              <a:defRPr lang="en-US" sz="2000" b="0" i="0" u="none" strike="noStrike" kern="1200" cap="none" spc="0" baseline="0">
                <a:solidFill>
                  <a:srgbClr val="595959"/>
                </a:solidFill>
                <a:uFillTx/>
                <a:latin typeface="Trebuchet MS" pitchFamily="34"/>
              </a:defRPr>
            </a:lvl1pPr>
            <a:lvl2pPr marL="685800" marR="0" lvl="1" indent="-228600" algn="l" defTabSz="914400" rtl="0" fontAlgn="auto" hangingPunct="1">
              <a:lnSpc>
                <a:spcPct val="90000"/>
              </a:lnSpc>
              <a:spcBef>
                <a:spcPts val="500"/>
              </a:spcBef>
              <a:spcAft>
                <a:spcPts val="0"/>
              </a:spcAft>
              <a:buClr>
                <a:srgbClr val="DF4113"/>
              </a:buClr>
              <a:buSzPct val="100000"/>
              <a:buFont typeface="Wingdings" pitchFamily="2"/>
              <a:buChar char="§"/>
              <a:tabLst/>
              <a:defRPr lang="en-US" sz="1800" b="0" i="0" u="none" strike="noStrike" kern="1200" cap="none" spc="0" baseline="0">
                <a:solidFill>
                  <a:srgbClr val="595959"/>
                </a:solidFill>
                <a:uFillTx/>
                <a:latin typeface="Trebuchet MS" pitchFamily="34"/>
              </a:defRPr>
            </a:lvl2pPr>
            <a:lvl3pPr marL="1143000" marR="0" lvl="2" indent="-228600" algn="l" defTabSz="914400" rtl="0" fontAlgn="auto" hangingPunct="1">
              <a:lnSpc>
                <a:spcPct val="90000"/>
              </a:lnSpc>
              <a:spcBef>
                <a:spcPts val="500"/>
              </a:spcBef>
              <a:spcAft>
                <a:spcPts val="0"/>
              </a:spcAft>
              <a:buClr>
                <a:srgbClr val="DF4113"/>
              </a:buClr>
              <a:buSzPct val="100000"/>
              <a:buFont typeface="Wingdings" pitchFamily="2"/>
              <a:buChar char="§"/>
              <a:tabLst/>
              <a:defRPr lang="en-US" sz="1600" b="0" i="0" u="none" strike="noStrike" kern="1200" cap="none" spc="0" baseline="0">
                <a:solidFill>
                  <a:srgbClr val="595959"/>
                </a:solidFill>
                <a:uFillTx/>
                <a:latin typeface="Trebuchet MS" pitchFamily="34"/>
              </a:defRPr>
            </a:lvl3pPr>
            <a:lvl4pPr marL="1600200" marR="0" lvl="3" indent="-228600" algn="l" defTabSz="914400" rtl="0" fontAlgn="auto" hangingPunct="1">
              <a:lnSpc>
                <a:spcPct val="90000"/>
              </a:lnSpc>
              <a:spcBef>
                <a:spcPts val="500"/>
              </a:spcBef>
              <a:spcAft>
                <a:spcPts val="0"/>
              </a:spcAft>
              <a:buClr>
                <a:srgbClr val="DF4113"/>
              </a:buClr>
              <a:buSzPct val="100000"/>
              <a:buFont typeface="Wingdings" pitchFamily="2"/>
              <a:buChar char="§"/>
              <a:tabLst/>
              <a:defRPr lang="en-US" sz="1200" b="0" i="0" u="none" strike="noStrike" kern="1200" cap="none" spc="0" baseline="0">
                <a:solidFill>
                  <a:srgbClr val="595959"/>
                </a:solidFill>
                <a:uFillTx/>
                <a:latin typeface="Trebuchet MS" pitchFamily="34"/>
              </a:defRPr>
            </a:lvl4pPr>
            <a:lvl5pPr marL="2057400" marR="0" lvl="4" indent="-228600" algn="l" defTabSz="914400" rtl="0" fontAlgn="auto" hangingPunct="1">
              <a:lnSpc>
                <a:spcPct val="90000"/>
              </a:lnSpc>
              <a:spcBef>
                <a:spcPts val="500"/>
              </a:spcBef>
              <a:spcAft>
                <a:spcPts val="0"/>
              </a:spcAft>
              <a:buClr>
                <a:srgbClr val="DF4113"/>
              </a:buClr>
              <a:buSzPct val="100000"/>
              <a:buFont typeface="Wingdings" pitchFamily="2"/>
              <a:buChar char="§"/>
              <a:tabLst/>
              <a:defRPr lang="en-US" sz="1100" b="0" i="0" u="none" strike="noStrike" kern="1200" cap="none" spc="0" baseline="0">
                <a:solidFill>
                  <a:srgbClr val="595959"/>
                </a:solidFill>
                <a:uFillTx/>
                <a:latin typeface="Trebuchet MS" pitchFamily="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just">
              <a:lnSpc>
                <a:spcPct val="125000"/>
              </a:lnSpc>
              <a:buNone/>
              <a:tabLst>
                <a:tab pos="450215" algn="l"/>
                <a:tab pos="810260" algn="l"/>
                <a:tab pos="2340610" algn="l"/>
              </a:tabLst>
            </a:pPr>
            <a:r>
              <a:rPr lang="lt-LT" sz="2200" b="1" u="sng">
                <a:solidFill>
                  <a:schemeClr val="tx1"/>
                </a:solidFill>
                <a:latin typeface="+mn-lt"/>
              </a:rPr>
              <a:t>ŽŪDC informacijos saugumo valdymą organizuoja</a:t>
            </a:r>
            <a:r>
              <a:rPr lang="lt-LT" sz="2200" b="1">
                <a:solidFill>
                  <a:schemeClr val="tx1"/>
                </a:solidFill>
                <a:latin typeface="+mn-lt"/>
              </a:rPr>
              <a:t>:</a:t>
            </a:r>
            <a:endParaRPr lang="en-US" sz="2200" b="1">
              <a:solidFill>
                <a:schemeClr val="tx1"/>
              </a:solidFill>
              <a:latin typeface="+mn-lt"/>
            </a:endParaRPr>
          </a:p>
          <a:p>
            <a:pPr lvl="1" algn="just">
              <a:lnSpc>
                <a:spcPct val="125000"/>
              </a:lnSpc>
              <a:tabLst>
                <a:tab pos="228600" algn="l"/>
                <a:tab pos="450215" algn="l"/>
                <a:tab pos="630555" algn="l"/>
                <a:tab pos="990600" algn="l"/>
              </a:tabLst>
            </a:pPr>
            <a:r>
              <a:rPr lang="lt-LT" sz="2200">
                <a:solidFill>
                  <a:schemeClr val="tx1"/>
                </a:solidFill>
                <a:latin typeface="+mn-lt"/>
              </a:rPr>
              <a:t>Valdyba;</a:t>
            </a:r>
            <a:endParaRPr lang="en-US" sz="2200">
              <a:solidFill>
                <a:schemeClr val="tx1"/>
              </a:solidFill>
              <a:latin typeface="+mn-lt"/>
            </a:endParaRPr>
          </a:p>
          <a:p>
            <a:pPr lvl="1" algn="just">
              <a:lnSpc>
                <a:spcPct val="125000"/>
              </a:lnSpc>
              <a:tabLst>
                <a:tab pos="228600" algn="l"/>
                <a:tab pos="450215" algn="l"/>
                <a:tab pos="630555" algn="l"/>
                <a:tab pos="990600" algn="l"/>
              </a:tabLst>
            </a:pPr>
            <a:r>
              <a:rPr lang="lt-LT" sz="2200">
                <a:solidFill>
                  <a:schemeClr val="tx1"/>
                </a:solidFill>
                <a:latin typeface="+mn-lt"/>
              </a:rPr>
              <a:t>ŽŪDC generalinis direktorius;</a:t>
            </a:r>
            <a:endParaRPr lang="lt-LT" sz="2200">
              <a:solidFill>
                <a:schemeClr val="tx1"/>
              </a:solidFill>
              <a:latin typeface="+mn-lt"/>
              <a:cs typeface="Arial"/>
            </a:endParaRPr>
          </a:p>
          <a:p>
            <a:pPr lvl="1" algn="just">
              <a:lnSpc>
                <a:spcPct val="125000"/>
              </a:lnSpc>
              <a:tabLst>
                <a:tab pos="228600" algn="l"/>
                <a:tab pos="450215" algn="l"/>
                <a:tab pos="630555" algn="l"/>
                <a:tab pos="990600" algn="l"/>
              </a:tabLst>
            </a:pPr>
            <a:r>
              <a:rPr lang="lt-LT" sz="2200">
                <a:solidFill>
                  <a:schemeClr val="tx1"/>
                </a:solidFill>
                <a:latin typeface="+mn-lt"/>
              </a:rPr>
              <a:t>Informacinių technologijų priežiūros ir projektų komitetas (jeigu jis yra sudaromas);</a:t>
            </a:r>
            <a:endParaRPr lang="en-US" sz="2200">
              <a:solidFill>
                <a:schemeClr val="tx1"/>
              </a:solidFill>
              <a:latin typeface="+mn-lt"/>
            </a:endParaRPr>
          </a:p>
          <a:p>
            <a:pPr lvl="1" algn="just">
              <a:lnSpc>
                <a:spcPct val="125000"/>
              </a:lnSpc>
              <a:tabLst>
                <a:tab pos="228600" algn="l"/>
                <a:tab pos="450215" algn="l"/>
                <a:tab pos="630555" algn="l"/>
                <a:tab pos="990600" algn="l"/>
              </a:tabLst>
            </a:pPr>
            <a:r>
              <a:rPr lang="en-US" sz="2200" err="1">
                <a:solidFill>
                  <a:schemeClr val="tx1"/>
                </a:solidFill>
                <a:latin typeface="+mn-lt"/>
              </a:rPr>
              <a:t>Informacijos</a:t>
            </a:r>
            <a:r>
              <a:rPr lang="en-US" sz="2200">
                <a:solidFill>
                  <a:schemeClr val="tx1"/>
                </a:solidFill>
                <a:latin typeface="+mn-lt"/>
              </a:rPr>
              <a:t> </a:t>
            </a:r>
            <a:r>
              <a:rPr lang="en-US" sz="2200" err="1">
                <a:solidFill>
                  <a:schemeClr val="tx1"/>
                </a:solidFill>
                <a:latin typeface="+mn-lt"/>
              </a:rPr>
              <a:t>saugumo</a:t>
            </a:r>
            <a:r>
              <a:rPr lang="en-US" sz="2200">
                <a:solidFill>
                  <a:schemeClr val="tx1"/>
                </a:solidFill>
                <a:latin typeface="+mn-lt"/>
              </a:rPr>
              <a:t> </a:t>
            </a:r>
            <a:r>
              <a:rPr lang="en-US" sz="2200" err="1">
                <a:solidFill>
                  <a:schemeClr val="tx1"/>
                </a:solidFill>
                <a:latin typeface="+mn-lt"/>
              </a:rPr>
              <a:t>projekt</a:t>
            </a:r>
            <a:r>
              <a:rPr lang="lt-LT" sz="2200">
                <a:solidFill>
                  <a:schemeClr val="tx1"/>
                </a:solidFill>
                <a:latin typeface="+mn-lt"/>
              </a:rPr>
              <a:t>ų vadovas (ISPV);</a:t>
            </a:r>
            <a:endParaRPr lang="lt-LT" sz="2200">
              <a:solidFill>
                <a:schemeClr val="tx1"/>
              </a:solidFill>
              <a:latin typeface="+mn-lt"/>
              <a:cs typeface="Arial"/>
            </a:endParaRPr>
          </a:p>
          <a:p>
            <a:pPr lvl="1" algn="just">
              <a:lnSpc>
                <a:spcPct val="125000"/>
              </a:lnSpc>
              <a:tabLst>
                <a:tab pos="228600" algn="l"/>
                <a:tab pos="450215" algn="l"/>
                <a:tab pos="630555" algn="l"/>
                <a:tab pos="990600" algn="l"/>
              </a:tabLst>
            </a:pPr>
            <a:r>
              <a:rPr lang="en-US" sz="2200" err="1">
                <a:solidFill>
                  <a:schemeClr val="tx1"/>
                </a:solidFill>
                <a:latin typeface="+mn-lt"/>
              </a:rPr>
              <a:t>Skaitmenizacijos</a:t>
            </a:r>
            <a:r>
              <a:rPr lang="en-US" sz="2200">
                <a:solidFill>
                  <a:schemeClr val="tx1"/>
                </a:solidFill>
                <a:latin typeface="+mn-lt"/>
              </a:rPr>
              <a:t> </a:t>
            </a:r>
            <a:r>
              <a:rPr lang="lt-LT" sz="2200">
                <a:solidFill>
                  <a:schemeClr val="tx1"/>
                </a:solidFill>
                <a:latin typeface="+mn-lt"/>
              </a:rPr>
              <a:t>departamento direktorius;</a:t>
            </a:r>
            <a:endParaRPr lang="lt-LT" sz="2200">
              <a:solidFill>
                <a:schemeClr val="tx1"/>
              </a:solidFill>
              <a:latin typeface="+mn-lt"/>
              <a:cs typeface="Arial"/>
            </a:endParaRPr>
          </a:p>
          <a:p>
            <a:pPr lvl="1" algn="just">
              <a:lnSpc>
                <a:spcPct val="125000"/>
              </a:lnSpc>
              <a:tabLst>
                <a:tab pos="228600" algn="l"/>
                <a:tab pos="450215" algn="l"/>
                <a:tab pos="630555" algn="l"/>
                <a:tab pos="990600" algn="l"/>
              </a:tabLst>
            </a:pPr>
            <a:r>
              <a:rPr lang="lt-LT" sz="2200">
                <a:solidFill>
                  <a:schemeClr val="tx1"/>
                </a:solidFill>
                <a:latin typeface="+mn-lt"/>
              </a:rPr>
              <a:t>Duomenų apsaugos pareigūnas (DAP);</a:t>
            </a:r>
            <a:endParaRPr lang="en-US" sz="2200">
              <a:solidFill>
                <a:schemeClr val="tx1"/>
              </a:solidFill>
              <a:latin typeface="+mn-lt"/>
              <a:cs typeface="Arial"/>
            </a:endParaRPr>
          </a:p>
          <a:p>
            <a:pPr lvl="1" algn="just">
              <a:lnSpc>
                <a:spcPct val="125000"/>
              </a:lnSpc>
              <a:tabLst>
                <a:tab pos="228600" algn="l"/>
                <a:tab pos="450215" algn="l"/>
                <a:tab pos="630555" algn="l"/>
                <a:tab pos="990600" algn="l"/>
              </a:tabLst>
            </a:pPr>
            <a:r>
              <a:rPr lang="lt-LT" sz="2200">
                <a:solidFill>
                  <a:schemeClr val="tx1"/>
                </a:solidFill>
                <a:latin typeface="+mn-lt"/>
              </a:rPr>
              <a:t>ŽŪDC informacinių išteklių duomenų valdymo įgaliotiniai (savininkai);</a:t>
            </a:r>
            <a:endParaRPr lang="en-US" sz="2200">
              <a:solidFill>
                <a:schemeClr val="tx1"/>
              </a:solidFill>
              <a:latin typeface="+mn-lt"/>
            </a:endParaRPr>
          </a:p>
          <a:p>
            <a:pPr lvl="1" algn="just">
              <a:lnSpc>
                <a:spcPct val="125000"/>
              </a:lnSpc>
              <a:tabLst>
                <a:tab pos="228600" algn="l"/>
                <a:tab pos="450215" algn="l"/>
                <a:tab pos="630555" algn="l"/>
                <a:tab pos="990600" algn="l"/>
              </a:tabLst>
            </a:pPr>
            <a:r>
              <a:rPr lang="lt-LT" sz="2200">
                <a:solidFill>
                  <a:schemeClr val="tx1"/>
                </a:solidFill>
                <a:latin typeface="+mn-lt"/>
              </a:rPr>
              <a:t>ŽŪDC informacinių išteklių saugos įgaliotiniai ir administratoriai;</a:t>
            </a:r>
            <a:endParaRPr lang="en-US" sz="2200">
              <a:solidFill>
                <a:schemeClr val="tx1"/>
              </a:solidFill>
              <a:latin typeface="+mn-lt"/>
            </a:endParaRPr>
          </a:p>
          <a:p>
            <a:pPr lvl="1" algn="just">
              <a:lnSpc>
                <a:spcPct val="125000"/>
              </a:lnSpc>
              <a:tabLst>
                <a:tab pos="228600" algn="l"/>
                <a:tab pos="450215" algn="l"/>
                <a:tab pos="630555" algn="l"/>
                <a:tab pos="990600" algn="l"/>
              </a:tabLst>
            </a:pPr>
            <a:r>
              <a:rPr lang="lt-LT" sz="2200">
                <a:solidFill>
                  <a:schemeClr val="tx1"/>
                </a:solidFill>
                <a:latin typeface="+mn-lt"/>
              </a:rPr>
              <a:t>ISVS auditoriaus funkcijas vykdantis darbuotojas arba paslaugos teikėjas;</a:t>
            </a:r>
            <a:endParaRPr lang="en-US" sz="2200">
              <a:solidFill>
                <a:schemeClr val="tx1"/>
              </a:solidFill>
              <a:latin typeface="+mn-lt"/>
            </a:endParaRPr>
          </a:p>
          <a:p>
            <a:pPr lvl="1" algn="just">
              <a:lnSpc>
                <a:spcPct val="125000"/>
              </a:lnSpc>
              <a:tabLst>
                <a:tab pos="228600" algn="l"/>
                <a:tab pos="450215" algn="l"/>
                <a:tab pos="630555" algn="l"/>
                <a:tab pos="990600" algn="l"/>
              </a:tabLst>
            </a:pPr>
            <a:r>
              <a:rPr lang="lt-LT" sz="2200">
                <a:solidFill>
                  <a:schemeClr val="tx1"/>
                </a:solidFill>
                <a:latin typeface="+mn-lt"/>
              </a:rPr>
              <a:t>Trečiosios šalys (tiekėjai, partneriai);</a:t>
            </a:r>
            <a:endParaRPr lang="en-US" sz="2200">
              <a:solidFill>
                <a:schemeClr val="tx1"/>
              </a:solidFill>
              <a:latin typeface="+mn-lt"/>
            </a:endParaRPr>
          </a:p>
          <a:p>
            <a:pPr lvl="1" algn="just">
              <a:lnSpc>
                <a:spcPct val="125000"/>
              </a:lnSpc>
              <a:tabLst>
                <a:tab pos="228600" algn="l"/>
                <a:tab pos="450215" algn="l"/>
                <a:tab pos="630555" algn="l"/>
                <a:tab pos="990600" algn="l"/>
              </a:tabLst>
            </a:pPr>
            <a:r>
              <a:rPr lang="lt-LT" sz="2200" b="1">
                <a:solidFill>
                  <a:srgbClr val="FF0000"/>
                </a:solidFill>
                <a:latin typeface="+mn-lt"/>
              </a:rPr>
              <a:t>Visi ŽŪDC darbuotojai</a:t>
            </a:r>
            <a:r>
              <a:rPr lang="lt-LT" sz="2200">
                <a:solidFill>
                  <a:schemeClr val="tx1"/>
                </a:solidFill>
                <a:latin typeface="+mn-lt"/>
              </a:rPr>
              <a:t>.</a:t>
            </a:r>
            <a:endParaRPr lang="en-US" sz="2200">
              <a:solidFill>
                <a:schemeClr val="tx1"/>
              </a:solidFill>
              <a:latin typeface="+mn-lt"/>
            </a:endParaRPr>
          </a:p>
          <a:p>
            <a:pPr marL="342900" indent="-342900">
              <a:lnSpc>
                <a:spcPct val="150000"/>
              </a:lnSpc>
              <a:buFont typeface="+mj-lt"/>
              <a:buAutoNum type="arabicPeriod" startAt="3"/>
            </a:pPr>
            <a:endParaRPr lang="en-US" sz="1600"/>
          </a:p>
          <a:p>
            <a:pPr marL="0" indent="0">
              <a:lnSpc>
                <a:spcPct val="150000"/>
              </a:lnSpc>
              <a:buNone/>
            </a:pPr>
            <a:endParaRPr lang="en-US" sz="1600"/>
          </a:p>
          <a:p>
            <a:pPr marL="0" indent="0">
              <a:lnSpc>
                <a:spcPct val="150000"/>
              </a:lnSpc>
              <a:buNone/>
            </a:pPr>
            <a:endParaRPr lang="lt-LT" sz="1600"/>
          </a:p>
        </p:txBody>
      </p:sp>
    </p:spTree>
    <p:extLst>
      <p:ext uri="{BB962C8B-B14F-4D97-AF65-F5344CB8AC3E}">
        <p14:creationId xmlns:p14="http://schemas.microsoft.com/office/powerpoint/2010/main" val="27565131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DDF544-FC77-4432-BC93-F81EFE549BBE}"/>
              </a:ext>
            </a:extLst>
          </p:cNvPr>
          <p:cNvSpPr>
            <a:spLocks noGrp="1"/>
          </p:cNvSpPr>
          <p:nvPr>
            <p:ph type="title"/>
          </p:nvPr>
        </p:nvSpPr>
        <p:spPr/>
        <p:txBody>
          <a:bodyPr/>
          <a:lstStyle/>
          <a:p>
            <a:pPr algn="ctr"/>
            <a:r>
              <a:rPr lang="lt-LT"/>
              <a:t>	</a:t>
            </a:r>
            <a:r>
              <a:rPr lang="en-US" sz="4400" b="1"/>
              <a:t>ISO 27001:2022 </a:t>
            </a:r>
            <a:r>
              <a:rPr lang="en-US" sz="4400" b="1" err="1"/>
              <a:t>standartas</a:t>
            </a:r>
            <a:endParaRPr lang="lt-LT" sz="4400" b="1" err="1"/>
          </a:p>
        </p:txBody>
      </p:sp>
      <p:pic>
        <p:nvPicPr>
          <p:cNvPr id="3" name="Picture 2">
            <a:extLst>
              <a:ext uri="{FF2B5EF4-FFF2-40B4-BE49-F238E27FC236}">
                <a16:creationId xmlns:a16="http://schemas.microsoft.com/office/drawing/2014/main" id="{48EE3ED6-3C8C-7449-1705-82F75DCEB697}"/>
              </a:ext>
            </a:extLst>
          </p:cNvPr>
          <p:cNvPicPr>
            <a:picLocks noChangeAspect="1"/>
          </p:cNvPicPr>
          <p:nvPr/>
        </p:nvPicPr>
        <p:blipFill>
          <a:blip r:embed="rId2"/>
          <a:stretch>
            <a:fillRect/>
          </a:stretch>
        </p:blipFill>
        <p:spPr>
          <a:xfrm>
            <a:off x="8298758" y="1781222"/>
            <a:ext cx="6755638" cy="8041009"/>
          </a:xfrm>
          <a:prstGeom prst="rect">
            <a:avLst/>
          </a:prstGeom>
        </p:spPr>
      </p:pic>
      <p:sp>
        <p:nvSpPr>
          <p:cNvPr id="6" name="Text Placeholder 2">
            <a:extLst>
              <a:ext uri="{FF2B5EF4-FFF2-40B4-BE49-F238E27FC236}">
                <a16:creationId xmlns:a16="http://schemas.microsoft.com/office/drawing/2014/main" id="{A0473A59-7BE9-7E59-D8BA-EBF0DCF0FE68}"/>
              </a:ext>
            </a:extLst>
          </p:cNvPr>
          <p:cNvSpPr>
            <a:spLocks noGrp="1"/>
          </p:cNvSpPr>
          <p:nvPr/>
        </p:nvSpPr>
        <p:spPr>
          <a:xfrm>
            <a:off x="1306740" y="1542055"/>
            <a:ext cx="6129780" cy="8521452"/>
          </a:xfrm>
          <a:prstGeom prst="rect">
            <a:avLst/>
          </a:prstGeom>
          <a:noFill/>
          <a:ln>
            <a:noFill/>
          </a:ln>
        </p:spPr>
        <p:txBody>
          <a:bodyPr vert="horz" wrap="square" lIns="91440" tIns="45720" rIns="91440" bIns="45720" anchor="t" anchorCtr="0" compatLnSpc="1">
            <a:normAutofit lnSpcReduction="10000"/>
          </a:bodyPr>
          <a:lstStyle>
            <a:lvl1pPr marL="228600" marR="0" lvl="0" indent="-228600" algn="l" defTabSz="914400" rtl="0" fontAlgn="auto" hangingPunct="1">
              <a:lnSpc>
                <a:spcPct val="90000"/>
              </a:lnSpc>
              <a:spcBef>
                <a:spcPts val="1000"/>
              </a:spcBef>
              <a:spcAft>
                <a:spcPts val="0"/>
              </a:spcAft>
              <a:buClr>
                <a:srgbClr val="DF4113"/>
              </a:buClr>
              <a:buSzPct val="100000"/>
              <a:buFont typeface="Wingdings" pitchFamily="2"/>
              <a:buChar char="§"/>
              <a:tabLst/>
              <a:defRPr lang="en-US" sz="2000" b="0" i="0" u="none" strike="noStrike" kern="1200" cap="none" spc="0" baseline="0">
                <a:solidFill>
                  <a:srgbClr val="595959"/>
                </a:solidFill>
                <a:uFillTx/>
                <a:latin typeface="Trebuchet MS" pitchFamily="34"/>
              </a:defRPr>
            </a:lvl1pPr>
            <a:lvl2pPr marL="685800" marR="0" lvl="1" indent="-228600" algn="l" defTabSz="914400" rtl="0" fontAlgn="auto" hangingPunct="1">
              <a:lnSpc>
                <a:spcPct val="90000"/>
              </a:lnSpc>
              <a:spcBef>
                <a:spcPts val="500"/>
              </a:spcBef>
              <a:spcAft>
                <a:spcPts val="0"/>
              </a:spcAft>
              <a:buClr>
                <a:srgbClr val="DF4113"/>
              </a:buClr>
              <a:buSzPct val="100000"/>
              <a:buFont typeface="Wingdings" pitchFamily="2"/>
              <a:buChar char="§"/>
              <a:tabLst/>
              <a:defRPr lang="en-US" sz="1800" b="0" i="0" u="none" strike="noStrike" kern="1200" cap="none" spc="0" baseline="0">
                <a:solidFill>
                  <a:srgbClr val="595959"/>
                </a:solidFill>
                <a:uFillTx/>
                <a:latin typeface="Trebuchet MS" pitchFamily="34"/>
              </a:defRPr>
            </a:lvl2pPr>
            <a:lvl3pPr marL="1143000" marR="0" lvl="2" indent="-228600" algn="l" defTabSz="914400" rtl="0" fontAlgn="auto" hangingPunct="1">
              <a:lnSpc>
                <a:spcPct val="90000"/>
              </a:lnSpc>
              <a:spcBef>
                <a:spcPts val="500"/>
              </a:spcBef>
              <a:spcAft>
                <a:spcPts val="0"/>
              </a:spcAft>
              <a:buClr>
                <a:srgbClr val="DF4113"/>
              </a:buClr>
              <a:buSzPct val="100000"/>
              <a:buFont typeface="Wingdings" pitchFamily="2"/>
              <a:buChar char="§"/>
              <a:tabLst/>
              <a:defRPr lang="en-US" sz="1600" b="0" i="0" u="none" strike="noStrike" kern="1200" cap="none" spc="0" baseline="0">
                <a:solidFill>
                  <a:srgbClr val="595959"/>
                </a:solidFill>
                <a:uFillTx/>
                <a:latin typeface="Trebuchet MS" pitchFamily="34"/>
              </a:defRPr>
            </a:lvl3pPr>
            <a:lvl4pPr marL="1600200" marR="0" lvl="3" indent="-228600" algn="l" defTabSz="914400" rtl="0" fontAlgn="auto" hangingPunct="1">
              <a:lnSpc>
                <a:spcPct val="90000"/>
              </a:lnSpc>
              <a:spcBef>
                <a:spcPts val="500"/>
              </a:spcBef>
              <a:spcAft>
                <a:spcPts val="0"/>
              </a:spcAft>
              <a:buClr>
                <a:srgbClr val="DF4113"/>
              </a:buClr>
              <a:buSzPct val="100000"/>
              <a:buFont typeface="Wingdings" pitchFamily="2"/>
              <a:buChar char="§"/>
              <a:tabLst/>
              <a:defRPr lang="en-US" sz="1200" b="0" i="0" u="none" strike="noStrike" kern="1200" cap="none" spc="0" baseline="0">
                <a:solidFill>
                  <a:srgbClr val="595959"/>
                </a:solidFill>
                <a:uFillTx/>
                <a:latin typeface="Trebuchet MS" pitchFamily="34"/>
              </a:defRPr>
            </a:lvl4pPr>
            <a:lvl5pPr marL="2057400" marR="0" lvl="4" indent="-228600" algn="l" defTabSz="914400" rtl="0" fontAlgn="auto" hangingPunct="1">
              <a:lnSpc>
                <a:spcPct val="90000"/>
              </a:lnSpc>
              <a:spcBef>
                <a:spcPts val="500"/>
              </a:spcBef>
              <a:spcAft>
                <a:spcPts val="0"/>
              </a:spcAft>
              <a:buClr>
                <a:srgbClr val="DF4113"/>
              </a:buClr>
              <a:buSzPct val="100000"/>
              <a:buFont typeface="Wingdings" pitchFamily="2"/>
              <a:buChar char="§"/>
              <a:tabLst/>
              <a:defRPr lang="en-US" sz="1100" b="0" i="0" u="none" strike="noStrike" kern="1200" cap="none" spc="0" baseline="0">
                <a:solidFill>
                  <a:srgbClr val="595959"/>
                </a:solidFill>
                <a:uFillTx/>
                <a:latin typeface="Trebuchet MS" pitchFamily="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just">
              <a:lnSpc>
                <a:spcPct val="125000"/>
              </a:lnSpc>
              <a:buNone/>
              <a:tabLst>
                <a:tab pos="450215" algn="l"/>
                <a:tab pos="810260" algn="l"/>
                <a:tab pos="2340610" algn="l"/>
              </a:tabLst>
            </a:pPr>
            <a:endParaRPr lang="lt-LT" sz="2200" b="1">
              <a:solidFill>
                <a:schemeClr val="tx1"/>
              </a:solidFill>
              <a:latin typeface="+mn-lt"/>
              <a:cs typeface="Arial"/>
            </a:endParaRPr>
          </a:p>
          <a:p>
            <a:pPr lvl="1" algn="just">
              <a:lnSpc>
                <a:spcPct val="125000"/>
              </a:lnSpc>
              <a:tabLst>
                <a:tab pos="228600" algn="l"/>
                <a:tab pos="450215" algn="l"/>
                <a:tab pos="630555" algn="l"/>
                <a:tab pos="990600" algn="l"/>
              </a:tabLst>
            </a:pPr>
            <a:r>
              <a:rPr lang="lt-LT" sz="2200" b="1">
                <a:solidFill>
                  <a:schemeClr val="tx1"/>
                </a:solidFill>
                <a:latin typeface="+mn-lt"/>
                <a:cs typeface="Arial"/>
              </a:rPr>
              <a:t>2024 m. kovo 25-28 d</a:t>
            </a:r>
            <a:r>
              <a:rPr lang="lt-LT" sz="2200">
                <a:solidFill>
                  <a:schemeClr val="tx1"/>
                </a:solidFill>
                <a:latin typeface="+mn-lt"/>
                <a:cs typeface="Arial"/>
              </a:rPr>
              <a:t>. ŽŪDC sėkmingai sertifikuota 3 (trejų) metų ciklui.</a:t>
            </a:r>
          </a:p>
          <a:p>
            <a:pPr lvl="1" algn="just">
              <a:lnSpc>
                <a:spcPct val="125000"/>
              </a:lnSpc>
              <a:tabLst>
                <a:tab pos="228600" algn="l"/>
                <a:tab pos="450215" algn="l"/>
                <a:tab pos="630555" algn="l"/>
                <a:tab pos="990600" algn="l"/>
              </a:tabLst>
            </a:pPr>
            <a:r>
              <a:rPr lang="lt-LT" sz="2200" b="1">
                <a:solidFill>
                  <a:schemeClr val="tx1"/>
                </a:solidFill>
                <a:latin typeface="+mn-lt"/>
                <a:cs typeface="Arial"/>
              </a:rPr>
              <a:t>Kodėl mums reikia ISO 27001 sertifikato?</a:t>
            </a:r>
          </a:p>
          <a:p>
            <a:pPr lvl="1" algn="just">
              <a:lnSpc>
                <a:spcPct val="125000"/>
              </a:lnSpc>
              <a:tabLst>
                <a:tab pos="228600" algn="l"/>
                <a:tab pos="450215" algn="l"/>
                <a:tab pos="630555" algn="l"/>
                <a:tab pos="990600" algn="l"/>
              </a:tabLst>
            </a:pPr>
            <a:endParaRPr lang="lt-LT" sz="2200">
              <a:solidFill>
                <a:schemeClr val="tx1"/>
              </a:solidFill>
              <a:latin typeface="+mn-lt"/>
              <a:cs typeface="Arial"/>
            </a:endParaRPr>
          </a:p>
          <a:p>
            <a:pPr marL="342900" indent="-342900" algn="just">
              <a:buChar char="v"/>
              <a:tabLst>
                <a:tab pos="228600" algn="l"/>
                <a:tab pos="450215" algn="l"/>
                <a:tab pos="630555" algn="l"/>
                <a:tab pos="990600" algn="l"/>
              </a:tabLst>
            </a:pPr>
            <a:r>
              <a:rPr lang="lt-LT" sz="2200" b="1">
                <a:solidFill>
                  <a:schemeClr val="tx1"/>
                </a:solidFill>
                <a:latin typeface="+mn-lt"/>
                <a:cs typeface="Arial"/>
              </a:rPr>
              <a:t>Vykdomos deleguotos</a:t>
            </a:r>
            <a:r>
              <a:rPr lang="lt-LT" sz="2200">
                <a:solidFill>
                  <a:schemeClr val="tx1"/>
                </a:solidFill>
                <a:latin typeface="+mn-lt"/>
                <a:cs typeface="Arial"/>
              </a:rPr>
              <a:t> Nacionalinės mokėjimo agentūros funkcijos (PPIS, ŪGR).</a:t>
            </a:r>
          </a:p>
          <a:p>
            <a:pPr marL="342900" indent="-342900" algn="just">
              <a:buChar char="v"/>
              <a:tabLst>
                <a:tab pos="228600" algn="l"/>
                <a:tab pos="450215" algn="l"/>
                <a:tab pos="630555" algn="l"/>
                <a:tab pos="990600" algn="l"/>
              </a:tabLst>
            </a:pPr>
            <a:endParaRPr lang="lt-LT" sz="2200">
              <a:solidFill>
                <a:schemeClr val="tx1"/>
              </a:solidFill>
              <a:latin typeface="+mn-lt"/>
              <a:cs typeface="Arial"/>
            </a:endParaRPr>
          </a:p>
          <a:p>
            <a:pPr marL="342900" indent="-342900" algn="just">
              <a:buChar char="v"/>
              <a:tabLst>
                <a:tab pos="228600" algn="l"/>
                <a:tab pos="450215" algn="l"/>
                <a:tab pos="630555" algn="l"/>
                <a:tab pos="990600" algn="l"/>
              </a:tabLst>
            </a:pPr>
            <a:r>
              <a:rPr lang="lt-LT" sz="2200" b="1">
                <a:solidFill>
                  <a:schemeClr val="tx1"/>
                </a:solidFill>
                <a:latin typeface="+mn-lt"/>
                <a:cs typeface="Arial"/>
              </a:rPr>
              <a:t>Atitiktis teisės aktų reikalavimams</a:t>
            </a:r>
            <a:r>
              <a:rPr lang="lt-LT" sz="2200">
                <a:solidFill>
                  <a:schemeClr val="tx1"/>
                </a:solidFill>
                <a:latin typeface="+mn-lt"/>
                <a:cs typeface="Arial"/>
              </a:rPr>
              <a:t> – ypatingos informacijos svarbos kategorijos (YSII) informaciniai ištekliai turi atitikti šio standarto reikalavimus.</a:t>
            </a:r>
          </a:p>
          <a:p>
            <a:pPr marL="342900" indent="-342900" algn="just">
              <a:buChar char="v"/>
              <a:tabLst>
                <a:tab pos="228600" algn="l"/>
                <a:tab pos="450215" algn="l"/>
                <a:tab pos="630555" algn="l"/>
                <a:tab pos="990600" algn="l"/>
              </a:tabLst>
            </a:pPr>
            <a:endParaRPr lang="lt-LT" sz="2200">
              <a:solidFill>
                <a:schemeClr val="tx1"/>
              </a:solidFill>
              <a:latin typeface="+mn-lt"/>
              <a:cs typeface="Arial"/>
            </a:endParaRPr>
          </a:p>
          <a:p>
            <a:pPr marL="342900" indent="-342900" algn="just">
              <a:buChar char="v"/>
              <a:tabLst>
                <a:tab pos="228600" algn="l"/>
                <a:tab pos="450215" algn="l"/>
                <a:tab pos="630555" algn="l"/>
                <a:tab pos="990600" algn="l"/>
              </a:tabLst>
            </a:pPr>
            <a:r>
              <a:rPr lang="lt-LT" sz="2200">
                <a:solidFill>
                  <a:schemeClr val="tx1"/>
                </a:solidFill>
                <a:latin typeface="+mn-lt"/>
                <a:cs typeface="Arial"/>
              </a:rPr>
              <a:t>Įdiegus ISO 27001 ir sertifikavus šią valdymo sistemą, organizacija deklaruoja, o suinteresuotoji šalis (pvz., klientas) žino, kad </a:t>
            </a:r>
            <a:r>
              <a:rPr lang="lt-LT" sz="2200" b="1">
                <a:solidFill>
                  <a:schemeClr val="tx1"/>
                </a:solidFill>
                <a:latin typeface="+mn-lt"/>
                <a:cs typeface="Arial"/>
              </a:rPr>
              <a:t>organizacija tinkamai laikosi informacijos saugumo reikalavimų</a:t>
            </a:r>
            <a:r>
              <a:rPr lang="lt-LT" sz="2200">
                <a:solidFill>
                  <a:schemeClr val="tx1"/>
                </a:solidFill>
                <a:latin typeface="+mn-lt"/>
                <a:cs typeface="Arial"/>
              </a:rPr>
              <a:t>, kas yra ypač aktualu šiomis dienomis, kai informacija yra brangiausias turtas.</a:t>
            </a:r>
          </a:p>
          <a:p>
            <a:pPr marL="342900" indent="-342900" algn="just">
              <a:buChar char="v"/>
              <a:tabLst>
                <a:tab pos="228600" algn="l"/>
                <a:tab pos="450215" algn="l"/>
                <a:tab pos="630555" algn="l"/>
                <a:tab pos="990600" algn="l"/>
              </a:tabLst>
            </a:pPr>
            <a:endParaRPr lang="lt-LT" sz="2200">
              <a:solidFill>
                <a:schemeClr val="tx1"/>
              </a:solidFill>
              <a:latin typeface="+mn-lt"/>
              <a:cs typeface="Arial"/>
            </a:endParaRPr>
          </a:p>
          <a:p>
            <a:pPr marL="342900" indent="-342900" algn="just">
              <a:buChar char="v"/>
              <a:tabLst>
                <a:tab pos="228600" algn="l"/>
                <a:tab pos="450215" algn="l"/>
                <a:tab pos="630555" algn="l"/>
                <a:tab pos="990600" algn="l"/>
              </a:tabLst>
            </a:pPr>
            <a:r>
              <a:rPr lang="lt-LT" sz="2200">
                <a:solidFill>
                  <a:schemeClr val="tx1"/>
                </a:solidFill>
                <a:latin typeface="+mn-lt"/>
                <a:cs typeface="Arial"/>
              </a:rPr>
              <a:t>Kasmet – </a:t>
            </a:r>
            <a:r>
              <a:rPr lang="lt-LT" sz="2200" b="1">
                <a:solidFill>
                  <a:schemeClr val="tx1"/>
                </a:solidFill>
                <a:latin typeface="+mn-lt"/>
                <a:cs typeface="Arial"/>
              </a:rPr>
              <a:t>nepriklausoma</a:t>
            </a:r>
            <a:r>
              <a:rPr lang="lt-LT" sz="2200">
                <a:solidFill>
                  <a:schemeClr val="tx1"/>
                </a:solidFill>
                <a:latin typeface="+mn-lt"/>
                <a:cs typeface="Arial"/>
              </a:rPr>
              <a:t> informacijos saugumo valdymo būklės peržiūra.</a:t>
            </a:r>
          </a:p>
          <a:p>
            <a:pPr lvl="1" algn="just">
              <a:lnSpc>
                <a:spcPct val="125000"/>
              </a:lnSpc>
              <a:tabLst>
                <a:tab pos="228600" algn="l"/>
                <a:tab pos="450215" algn="l"/>
                <a:tab pos="630555" algn="l"/>
                <a:tab pos="990600" algn="l"/>
              </a:tabLst>
            </a:pPr>
            <a:endParaRPr lang="lt-LT" sz="2200">
              <a:solidFill>
                <a:schemeClr val="tx1"/>
              </a:solidFill>
              <a:latin typeface="+mn-lt"/>
              <a:cs typeface="Arial"/>
            </a:endParaRPr>
          </a:p>
          <a:p>
            <a:pPr lvl="1" algn="just">
              <a:lnSpc>
                <a:spcPct val="125000"/>
              </a:lnSpc>
              <a:tabLst>
                <a:tab pos="228600" algn="l"/>
                <a:tab pos="450215" algn="l"/>
                <a:tab pos="630555" algn="l"/>
                <a:tab pos="990600" algn="l"/>
              </a:tabLst>
            </a:pPr>
            <a:endParaRPr lang="lt-LT" sz="2200">
              <a:solidFill>
                <a:schemeClr val="tx1"/>
              </a:solidFill>
              <a:latin typeface="+mn-lt"/>
              <a:cs typeface="Arial"/>
            </a:endParaRPr>
          </a:p>
          <a:p>
            <a:pPr lvl="1" algn="just">
              <a:lnSpc>
                <a:spcPct val="125000"/>
              </a:lnSpc>
            </a:pPr>
            <a:endParaRPr lang="en-US" sz="2200">
              <a:solidFill>
                <a:srgbClr val="0C4178"/>
              </a:solidFill>
              <a:latin typeface="Arial" panose="020B0604020202020204"/>
              <a:cs typeface="Arial" panose="020B0604020202020204"/>
            </a:endParaRPr>
          </a:p>
          <a:p>
            <a:pPr marL="0" indent="0">
              <a:lnSpc>
                <a:spcPct val="150000"/>
              </a:lnSpc>
              <a:buNone/>
            </a:pPr>
            <a:endParaRPr lang="lt-LT" sz="1600"/>
          </a:p>
        </p:txBody>
      </p:sp>
    </p:spTree>
    <p:extLst>
      <p:ext uri="{BB962C8B-B14F-4D97-AF65-F5344CB8AC3E}">
        <p14:creationId xmlns:p14="http://schemas.microsoft.com/office/powerpoint/2010/main" val="662733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862DA7-F6FB-0699-A777-04BC7388BFC2}"/>
              </a:ext>
            </a:extLst>
          </p:cNvPr>
          <p:cNvSpPr>
            <a:spLocks noGrp="1"/>
          </p:cNvSpPr>
          <p:nvPr>
            <p:ph type="body" sz="half" idx="2"/>
          </p:nvPr>
        </p:nvSpPr>
        <p:spPr>
          <a:xfrm>
            <a:off x="7991255" y="1687941"/>
            <a:ext cx="6332760" cy="7618830"/>
          </a:xfrm>
        </p:spPr>
        <p:txBody>
          <a:bodyPr vert="horz" lIns="91440" tIns="45720" rIns="91440" bIns="45720" rtlCol="0" anchor="t">
            <a:noAutofit/>
          </a:bodyPr>
          <a:lstStyle/>
          <a:p>
            <a:pPr marL="457200" indent="-457200" algn="just">
              <a:buChar char="•"/>
            </a:pPr>
            <a:r>
              <a:rPr lang="lt-LT" sz="2900">
                <a:solidFill>
                  <a:srgbClr val="082C38"/>
                </a:solidFill>
                <a:cs typeface="Arial"/>
              </a:rPr>
              <a:t>Sveikiname prisijungus prie mūsų modernios komandos, efektyviai ir skaidriai veikiančios Įmonės.</a:t>
            </a:r>
            <a:endParaRPr lang="lt-LT" sz="2900">
              <a:solidFill>
                <a:srgbClr val="0C4178"/>
              </a:solidFill>
              <a:cs typeface="Arial"/>
            </a:endParaRPr>
          </a:p>
          <a:p>
            <a:pPr algn="just"/>
            <a:endParaRPr lang="lt-LT" sz="2900">
              <a:solidFill>
                <a:srgbClr val="082C38"/>
              </a:solidFill>
              <a:cs typeface="Arial"/>
            </a:endParaRPr>
          </a:p>
          <a:p>
            <a:pPr marL="457200" indent="-457200" algn="just">
              <a:buChar char="•"/>
            </a:pPr>
            <a:r>
              <a:rPr lang="lt-LT" sz="2900">
                <a:solidFill>
                  <a:srgbClr val="082C38"/>
                </a:solidFill>
                <a:cs typeface="Arial"/>
              </a:rPr>
              <a:t>Tikimės, kad tai bus puiki vieta tobulėti, siekti bendrų tikslų ir norimo rezultato.</a:t>
            </a:r>
            <a:endParaRPr lang="lt-LT" sz="2900">
              <a:cs typeface="Arial"/>
            </a:endParaRPr>
          </a:p>
          <a:p>
            <a:pPr algn="just"/>
            <a:endParaRPr lang="lt-LT" sz="2900">
              <a:solidFill>
                <a:srgbClr val="082C38"/>
              </a:solidFill>
              <a:cs typeface="Arial"/>
            </a:endParaRPr>
          </a:p>
          <a:p>
            <a:pPr marL="457200" indent="-457200" algn="just">
              <a:buChar char="•"/>
            </a:pPr>
            <a:r>
              <a:rPr lang="lt-LT" sz="2900">
                <a:solidFill>
                  <a:srgbClr val="082C38"/>
                </a:solidFill>
                <a:cs typeface="Arial"/>
              </a:rPr>
              <a:t>Suprantame, kad tik bendraujant ir bendradarbiaujant išlaikysime motyvuojančią aplinką</a:t>
            </a:r>
          </a:p>
          <a:p>
            <a:pPr algn="just"/>
            <a:endParaRPr lang="lt-LT" sz="2900">
              <a:solidFill>
                <a:srgbClr val="082C38"/>
              </a:solidFill>
              <a:cs typeface="Arial"/>
            </a:endParaRPr>
          </a:p>
          <a:p>
            <a:pPr marL="457200" indent="-457200" algn="just">
              <a:buChar char="•"/>
            </a:pPr>
            <a:r>
              <a:rPr lang="lt-LT" sz="2900">
                <a:solidFill>
                  <a:srgbClr val="082C38"/>
                </a:solidFill>
                <a:cs typeface="Arial"/>
              </a:rPr>
              <a:t>Todėl drąsiai klauskite savo tiesioginio vadovo, jus kuruojančio kolegos, kitų darbuotojų apie jums rūpimus dalykus.</a:t>
            </a:r>
          </a:p>
          <a:p>
            <a:endParaRPr lang="en-GB" sz="3600">
              <a:solidFill>
                <a:srgbClr val="082C38"/>
              </a:solidFill>
              <a:cs typeface="Arial"/>
            </a:endParaRPr>
          </a:p>
          <a:p>
            <a:pPr algn="ctr"/>
            <a:endParaRPr lang="en-GB">
              <a:solidFill>
                <a:srgbClr val="082C38"/>
              </a:solidFill>
              <a:cs typeface="Arial"/>
            </a:endParaRPr>
          </a:p>
        </p:txBody>
      </p:sp>
      <p:sp>
        <p:nvSpPr>
          <p:cNvPr id="7" name="Title 6">
            <a:extLst>
              <a:ext uri="{FF2B5EF4-FFF2-40B4-BE49-F238E27FC236}">
                <a16:creationId xmlns:a16="http://schemas.microsoft.com/office/drawing/2014/main" id="{960A26CF-0669-BCFF-BE62-DD9B45A09D50}"/>
              </a:ext>
            </a:extLst>
          </p:cNvPr>
          <p:cNvSpPr>
            <a:spLocks noGrp="1"/>
          </p:cNvSpPr>
          <p:nvPr>
            <p:ph type="title"/>
          </p:nvPr>
        </p:nvSpPr>
        <p:spPr>
          <a:xfrm>
            <a:off x="1878927" y="1679768"/>
            <a:ext cx="5245919" cy="826000"/>
          </a:xfrm>
        </p:spPr>
        <p:txBody>
          <a:bodyPr/>
          <a:lstStyle/>
          <a:p>
            <a:r>
              <a:rPr lang="en-US">
                <a:cs typeface="Arial"/>
              </a:rPr>
              <a:t>MIELI NAUJOKAI,</a:t>
            </a:r>
          </a:p>
        </p:txBody>
      </p:sp>
      <p:pic>
        <p:nvPicPr>
          <p:cNvPr id="8" name="Picture 7">
            <a:extLst>
              <a:ext uri="{FF2B5EF4-FFF2-40B4-BE49-F238E27FC236}">
                <a16:creationId xmlns:a16="http://schemas.microsoft.com/office/drawing/2014/main" id="{45181182-482E-C624-DF36-D47EBB8915FA}"/>
              </a:ext>
            </a:extLst>
          </p:cNvPr>
          <p:cNvPicPr>
            <a:picLocks noChangeAspect="1"/>
          </p:cNvPicPr>
          <p:nvPr/>
        </p:nvPicPr>
        <p:blipFill>
          <a:blip r:embed="rId2"/>
          <a:stretch>
            <a:fillRect/>
          </a:stretch>
        </p:blipFill>
        <p:spPr>
          <a:xfrm>
            <a:off x="1424916" y="3618017"/>
            <a:ext cx="6160019" cy="3462784"/>
          </a:xfrm>
          <a:prstGeom prst="rect">
            <a:avLst/>
          </a:prstGeom>
        </p:spPr>
      </p:pic>
    </p:spTree>
    <p:extLst>
      <p:ext uri="{BB962C8B-B14F-4D97-AF65-F5344CB8AC3E}">
        <p14:creationId xmlns:p14="http://schemas.microsoft.com/office/powerpoint/2010/main" val="11965613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DDF544-FC77-4432-BC93-F81EFE549BBE}"/>
              </a:ext>
            </a:extLst>
          </p:cNvPr>
          <p:cNvSpPr>
            <a:spLocks noGrp="1"/>
          </p:cNvSpPr>
          <p:nvPr>
            <p:ph type="title"/>
          </p:nvPr>
        </p:nvSpPr>
        <p:spPr>
          <a:xfrm>
            <a:off x="1306741" y="832512"/>
            <a:ext cx="16393657" cy="1721431"/>
          </a:xfrm>
        </p:spPr>
        <p:txBody>
          <a:bodyPr/>
          <a:lstStyle/>
          <a:p>
            <a:pPr algn="ctr"/>
            <a:r>
              <a:rPr lang="lt-LT" sz="4400" b="1">
                <a:cs typeface="Arial"/>
              </a:rPr>
              <a:t>ŽŪDC darbuotojų sąmoningumo ugdymas (I)</a:t>
            </a:r>
          </a:p>
        </p:txBody>
      </p:sp>
      <p:pic>
        <p:nvPicPr>
          <p:cNvPr id="6" name="Picture 5">
            <a:extLst>
              <a:ext uri="{FF2B5EF4-FFF2-40B4-BE49-F238E27FC236}">
                <a16:creationId xmlns:a16="http://schemas.microsoft.com/office/drawing/2014/main" id="{4CEAC45C-8BC1-4AFD-E8EC-221C3E6F6368}"/>
              </a:ext>
            </a:extLst>
          </p:cNvPr>
          <p:cNvPicPr>
            <a:picLocks noChangeAspect="1"/>
          </p:cNvPicPr>
          <p:nvPr/>
        </p:nvPicPr>
        <p:blipFill>
          <a:blip r:embed="rId2"/>
          <a:stretch>
            <a:fillRect/>
          </a:stretch>
        </p:blipFill>
        <p:spPr>
          <a:xfrm>
            <a:off x="1510552" y="2345023"/>
            <a:ext cx="13421379" cy="6923294"/>
          </a:xfrm>
          <a:prstGeom prst="rect">
            <a:avLst/>
          </a:prstGeom>
        </p:spPr>
      </p:pic>
    </p:spTree>
    <p:extLst>
      <p:ext uri="{BB962C8B-B14F-4D97-AF65-F5344CB8AC3E}">
        <p14:creationId xmlns:p14="http://schemas.microsoft.com/office/powerpoint/2010/main" val="23971188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DDF544-FC77-4432-BC93-F81EFE549BBE}"/>
              </a:ext>
            </a:extLst>
          </p:cNvPr>
          <p:cNvSpPr>
            <a:spLocks noGrp="1"/>
          </p:cNvSpPr>
          <p:nvPr>
            <p:ph type="title"/>
          </p:nvPr>
        </p:nvSpPr>
        <p:spPr>
          <a:xfrm>
            <a:off x="1306741" y="832512"/>
            <a:ext cx="16393657" cy="1721431"/>
          </a:xfrm>
        </p:spPr>
        <p:txBody>
          <a:bodyPr/>
          <a:lstStyle/>
          <a:p>
            <a:pPr algn="ctr"/>
            <a:r>
              <a:rPr lang="lt-LT" sz="4400" b="1">
                <a:cs typeface="Arial"/>
              </a:rPr>
              <a:t>ŽŪDC darbuotojų sąmoningumo ugdymas (II)</a:t>
            </a:r>
          </a:p>
        </p:txBody>
      </p:sp>
      <p:pic>
        <p:nvPicPr>
          <p:cNvPr id="2" name="Picture 1">
            <a:extLst>
              <a:ext uri="{FF2B5EF4-FFF2-40B4-BE49-F238E27FC236}">
                <a16:creationId xmlns:a16="http://schemas.microsoft.com/office/drawing/2014/main" id="{E7CC10BC-A04C-68DE-AC48-F7840F722D60}"/>
              </a:ext>
            </a:extLst>
          </p:cNvPr>
          <p:cNvPicPr>
            <a:picLocks noChangeAspect="1"/>
          </p:cNvPicPr>
          <p:nvPr/>
        </p:nvPicPr>
        <p:blipFill>
          <a:blip r:embed="rId2"/>
          <a:stretch>
            <a:fillRect/>
          </a:stretch>
        </p:blipFill>
        <p:spPr>
          <a:xfrm>
            <a:off x="1568213" y="2424402"/>
            <a:ext cx="8542353" cy="6412230"/>
          </a:xfrm>
          <a:prstGeom prst="rect">
            <a:avLst/>
          </a:prstGeom>
        </p:spPr>
      </p:pic>
      <p:pic>
        <p:nvPicPr>
          <p:cNvPr id="3" name="Picture 2">
            <a:extLst>
              <a:ext uri="{FF2B5EF4-FFF2-40B4-BE49-F238E27FC236}">
                <a16:creationId xmlns:a16="http://schemas.microsoft.com/office/drawing/2014/main" id="{3DAA723C-1FD3-063D-6EB7-BE8DE49AD4D8}"/>
              </a:ext>
            </a:extLst>
          </p:cNvPr>
          <p:cNvPicPr>
            <a:picLocks noChangeAspect="1"/>
          </p:cNvPicPr>
          <p:nvPr/>
        </p:nvPicPr>
        <p:blipFill>
          <a:blip r:embed="rId3"/>
          <a:stretch>
            <a:fillRect/>
          </a:stretch>
        </p:blipFill>
        <p:spPr>
          <a:xfrm>
            <a:off x="9109846" y="4064359"/>
            <a:ext cx="8849376" cy="6412230"/>
          </a:xfrm>
          <a:prstGeom prst="rect">
            <a:avLst/>
          </a:prstGeom>
        </p:spPr>
      </p:pic>
    </p:spTree>
    <p:extLst>
      <p:ext uri="{BB962C8B-B14F-4D97-AF65-F5344CB8AC3E}">
        <p14:creationId xmlns:p14="http://schemas.microsoft.com/office/powerpoint/2010/main" val="25929508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DDF544-FC77-4432-BC93-F81EFE549BBE}"/>
              </a:ext>
            </a:extLst>
          </p:cNvPr>
          <p:cNvSpPr>
            <a:spLocks noGrp="1"/>
          </p:cNvSpPr>
          <p:nvPr>
            <p:ph type="title"/>
          </p:nvPr>
        </p:nvSpPr>
        <p:spPr>
          <a:xfrm>
            <a:off x="1306741" y="832512"/>
            <a:ext cx="16393657" cy="1721431"/>
          </a:xfrm>
        </p:spPr>
        <p:txBody>
          <a:bodyPr/>
          <a:lstStyle/>
          <a:p>
            <a:pPr algn="ctr"/>
            <a:r>
              <a:rPr lang="lt-LT" sz="4400" b="1"/>
              <a:t>Socialinės inžinerijos atakos prieš ŽŪDC darbuotojus (I)</a:t>
            </a:r>
            <a:endParaRPr lang="lt-LT" sz="4400" b="1">
              <a:cs typeface="Arial"/>
            </a:endParaRPr>
          </a:p>
        </p:txBody>
      </p:sp>
      <p:pic>
        <p:nvPicPr>
          <p:cNvPr id="3" name="Picture 2">
            <a:extLst>
              <a:ext uri="{FF2B5EF4-FFF2-40B4-BE49-F238E27FC236}">
                <a16:creationId xmlns:a16="http://schemas.microsoft.com/office/drawing/2014/main" id="{68B021CB-FB59-19BD-AF3C-E5B6A8FD3ECA}"/>
              </a:ext>
            </a:extLst>
          </p:cNvPr>
          <p:cNvPicPr>
            <a:picLocks noChangeAspect="1"/>
          </p:cNvPicPr>
          <p:nvPr/>
        </p:nvPicPr>
        <p:blipFill>
          <a:blip r:embed="rId2"/>
          <a:stretch>
            <a:fillRect/>
          </a:stretch>
        </p:blipFill>
        <p:spPr>
          <a:xfrm>
            <a:off x="1301524" y="2111566"/>
            <a:ext cx="13839570" cy="5016396"/>
          </a:xfrm>
          <a:prstGeom prst="rect">
            <a:avLst/>
          </a:prstGeom>
        </p:spPr>
      </p:pic>
      <p:pic>
        <p:nvPicPr>
          <p:cNvPr id="5" name="Picture 4">
            <a:extLst>
              <a:ext uri="{FF2B5EF4-FFF2-40B4-BE49-F238E27FC236}">
                <a16:creationId xmlns:a16="http://schemas.microsoft.com/office/drawing/2014/main" id="{41468C86-C669-4E83-88FD-12E271C5DBDB}"/>
              </a:ext>
            </a:extLst>
          </p:cNvPr>
          <p:cNvPicPr>
            <a:picLocks noChangeAspect="1"/>
          </p:cNvPicPr>
          <p:nvPr/>
        </p:nvPicPr>
        <p:blipFill>
          <a:blip r:embed="rId3"/>
          <a:stretch>
            <a:fillRect/>
          </a:stretch>
        </p:blipFill>
        <p:spPr>
          <a:xfrm>
            <a:off x="1304927" y="7404140"/>
            <a:ext cx="13837163" cy="2578403"/>
          </a:xfrm>
          <a:prstGeom prst="rect">
            <a:avLst/>
          </a:prstGeom>
        </p:spPr>
      </p:pic>
    </p:spTree>
    <p:extLst>
      <p:ext uri="{BB962C8B-B14F-4D97-AF65-F5344CB8AC3E}">
        <p14:creationId xmlns:p14="http://schemas.microsoft.com/office/powerpoint/2010/main" val="14748054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DDF544-FC77-4432-BC93-F81EFE549BBE}"/>
              </a:ext>
            </a:extLst>
          </p:cNvPr>
          <p:cNvSpPr>
            <a:spLocks noGrp="1"/>
          </p:cNvSpPr>
          <p:nvPr>
            <p:ph type="title"/>
          </p:nvPr>
        </p:nvSpPr>
        <p:spPr>
          <a:xfrm>
            <a:off x="1306741" y="832512"/>
            <a:ext cx="16393657" cy="1721431"/>
          </a:xfrm>
        </p:spPr>
        <p:txBody>
          <a:bodyPr/>
          <a:lstStyle/>
          <a:p>
            <a:pPr algn="ctr"/>
            <a:r>
              <a:rPr lang="lt-LT" sz="4400" b="1"/>
              <a:t>Socialinės inžinerijos atakos prieš ŽŪDC darbuotojus (II)</a:t>
            </a:r>
            <a:endParaRPr lang="lt-LT" sz="4400" b="1">
              <a:cs typeface="Arial"/>
            </a:endParaRPr>
          </a:p>
        </p:txBody>
      </p:sp>
      <p:pic>
        <p:nvPicPr>
          <p:cNvPr id="2" name="Picture 1">
            <a:extLst>
              <a:ext uri="{FF2B5EF4-FFF2-40B4-BE49-F238E27FC236}">
                <a16:creationId xmlns:a16="http://schemas.microsoft.com/office/drawing/2014/main" id="{8C7035C9-082D-9CE4-6165-92B674AF401B}"/>
              </a:ext>
            </a:extLst>
          </p:cNvPr>
          <p:cNvPicPr>
            <a:picLocks noChangeAspect="1"/>
          </p:cNvPicPr>
          <p:nvPr/>
        </p:nvPicPr>
        <p:blipFill>
          <a:blip r:embed="rId2"/>
          <a:stretch>
            <a:fillRect/>
          </a:stretch>
        </p:blipFill>
        <p:spPr>
          <a:xfrm>
            <a:off x="1306858" y="2066558"/>
            <a:ext cx="13344892" cy="5064959"/>
          </a:xfrm>
          <a:prstGeom prst="rect">
            <a:avLst/>
          </a:prstGeom>
        </p:spPr>
      </p:pic>
      <p:pic>
        <p:nvPicPr>
          <p:cNvPr id="6" name="Picture 5">
            <a:extLst>
              <a:ext uri="{FF2B5EF4-FFF2-40B4-BE49-F238E27FC236}">
                <a16:creationId xmlns:a16="http://schemas.microsoft.com/office/drawing/2014/main" id="{6A54386B-91F8-05E6-C9E6-ED7F8D568B00}"/>
              </a:ext>
            </a:extLst>
          </p:cNvPr>
          <p:cNvPicPr>
            <a:picLocks noChangeAspect="1"/>
          </p:cNvPicPr>
          <p:nvPr/>
        </p:nvPicPr>
        <p:blipFill>
          <a:blip r:embed="rId3"/>
          <a:stretch>
            <a:fillRect/>
          </a:stretch>
        </p:blipFill>
        <p:spPr>
          <a:xfrm>
            <a:off x="1306858" y="5048384"/>
            <a:ext cx="10627568" cy="5347918"/>
          </a:xfrm>
          <a:prstGeom prst="rect">
            <a:avLst/>
          </a:prstGeom>
        </p:spPr>
      </p:pic>
    </p:spTree>
    <p:extLst>
      <p:ext uri="{BB962C8B-B14F-4D97-AF65-F5344CB8AC3E}">
        <p14:creationId xmlns:p14="http://schemas.microsoft.com/office/powerpoint/2010/main" val="13536094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DDF544-FC77-4432-BC93-F81EFE549BBE}"/>
              </a:ext>
            </a:extLst>
          </p:cNvPr>
          <p:cNvSpPr>
            <a:spLocks noGrp="1"/>
          </p:cNvSpPr>
          <p:nvPr>
            <p:ph type="title"/>
          </p:nvPr>
        </p:nvSpPr>
        <p:spPr>
          <a:xfrm>
            <a:off x="1306741" y="832512"/>
            <a:ext cx="16393657" cy="1721431"/>
          </a:xfrm>
        </p:spPr>
        <p:txBody>
          <a:bodyPr/>
          <a:lstStyle/>
          <a:p>
            <a:pPr algn="ctr"/>
            <a:r>
              <a:rPr lang="lt-LT"/>
              <a:t>	</a:t>
            </a:r>
            <a:r>
              <a:rPr lang="lt-LT" sz="4400" b="1"/>
              <a:t>Darbuotojų pareigos informacijos saugumo srityje</a:t>
            </a:r>
          </a:p>
        </p:txBody>
      </p:sp>
      <p:sp>
        <p:nvSpPr>
          <p:cNvPr id="2" name="Text Placeholder 2">
            <a:extLst>
              <a:ext uri="{FF2B5EF4-FFF2-40B4-BE49-F238E27FC236}">
                <a16:creationId xmlns:a16="http://schemas.microsoft.com/office/drawing/2014/main" id="{7D9CC9B7-7F7A-60FC-41BE-9FDA6C6C5346}"/>
              </a:ext>
            </a:extLst>
          </p:cNvPr>
          <p:cNvSpPr>
            <a:spLocks noGrp="1"/>
          </p:cNvSpPr>
          <p:nvPr/>
        </p:nvSpPr>
        <p:spPr>
          <a:xfrm>
            <a:off x="1306741" y="2328529"/>
            <a:ext cx="13678502" cy="6962800"/>
          </a:xfrm>
          <a:prstGeom prst="rect">
            <a:avLst/>
          </a:prstGeom>
          <a:noFill/>
          <a:ln>
            <a:noFill/>
          </a:ln>
        </p:spPr>
        <p:txBody>
          <a:bodyPr vert="horz" wrap="square" lIns="91440" tIns="45720" rIns="91440" bIns="45720" anchor="t" anchorCtr="0" compatLnSpc="1">
            <a:normAutofit fontScale="92500"/>
          </a:bodyPr>
          <a:lstStyle>
            <a:lvl1pPr marL="228600" marR="0" lvl="0" indent="-228600" algn="l" defTabSz="914400" rtl="0" fontAlgn="auto" hangingPunct="1">
              <a:lnSpc>
                <a:spcPct val="90000"/>
              </a:lnSpc>
              <a:spcBef>
                <a:spcPts val="1000"/>
              </a:spcBef>
              <a:spcAft>
                <a:spcPts val="0"/>
              </a:spcAft>
              <a:buClr>
                <a:srgbClr val="DF4113"/>
              </a:buClr>
              <a:buSzPct val="100000"/>
              <a:buFont typeface="Wingdings" pitchFamily="2"/>
              <a:buChar char="§"/>
              <a:tabLst/>
              <a:defRPr lang="en-US" sz="2000" b="0" i="0" u="none" strike="noStrike" kern="1200" cap="none" spc="0" baseline="0">
                <a:solidFill>
                  <a:srgbClr val="595959"/>
                </a:solidFill>
                <a:uFillTx/>
                <a:latin typeface="Trebuchet MS" pitchFamily="34"/>
              </a:defRPr>
            </a:lvl1pPr>
            <a:lvl2pPr marL="685800" marR="0" lvl="1" indent="-228600" algn="l" defTabSz="914400" rtl="0" fontAlgn="auto" hangingPunct="1">
              <a:lnSpc>
                <a:spcPct val="90000"/>
              </a:lnSpc>
              <a:spcBef>
                <a:spcPts val="500"/>
              </a:spcBef>
              <a:spcAft>
                <a:spcPts val="0"/>
              </a:spcAft>
              <a:buClr>
                <a:srgbClr val="DF4113"/>
              </a:buClr>
              <a:buSzPct val="100000"/>
              <a:buFont typeface="Wingdings" pitchFamily="2"/>
              <a:buChar char="§"/>
              <a:tabLst/>
              <a:defRPr lang="en-US" sz="1800" b="0" i="0" u="none" strike="noStrike" kern="1200" cap="none" spc="0" baseline="0">
                <a:solidFill>
                  <a:srgbClr val="595959"/>
                </a:solidFill>
                <a:uFillTx/>
                <a:latin typeface="Trebuchet MS" pitchFamily="34"/>
              </a:defRPr>
            </a:lvl2pPr>
            <a:lvl3pPr marL="1143000" marR="0" lvl="2" indent="-228600" algn="l" defTabSz="914400" rtl="0" fontAlgn="auto" hangingPunct="1">
              <a:lnSpc>
                <a:spcPct val="90000"/>
              </a:lnSpc>
              <a:spcBef>
                <a:spcPts val="500"/>
              </a:spcBef>
              <a:spcAft>
                <a:spcPts val="0"/>
              </a:spcAft>
              <a:buClr>
                <a:srgbClr val="DF4113"/>
              </a:buClr>
              <a:buSzPct val="100000"/>
              <a:buFont typeface="Wingdings" pitchFamily="2"/>
              <a:buChar char="§"/>
              <a:tabLst/>
              <a:defRPr lang="en-US" sz="1600" b="0" i="0" u="none" strike="noStrike" kern="1200" cap="none" spc="0" baseline="0">
                <a:solidFill>
                  <a:srgbClr val="595959"/>
                </a:solidFill>
                <a:uFillTx/>
                <a:latin typeface="Trebuchet MS" pitchFamily="34"/>
              </a:defRPr>
            </a:lvl3pPr>
            <a:lvl4pPr marL="1600200" marR="0" lvl="3" indent="-228600" algn="l" defTabSz="914400" rtl="0" fontAlgn="auto" hangingPunct="1">
              <a:lnSpc>
                <a:spcPct val="90000"/>
              </a:lnSpc>
              <a:spcBef>
                <a:spcPts val="500"/>
              </a:spcBef>
              <a:spcAft>
                <a:spcPts val="0"/>
              </a:spcAft>
              <a:buClr>
                <a:srgbClr val="DF4113"/>
              </a:buClr>
              <a:buSzPct val="100000"/>
              <a:buFont typeface="Wingdings" pitchFamily="2"/>
              <a:buChar char="§"/>
              <a:tabLst/>
              <a:defRPr lang="en-US" sz="1200" b="0" i="0" u="none" strike="noStrike" kern="1200" cap="none" spc="0" baseline="0">
                <a:solidFill>
                  <a:srgbClr val="595959"/>
                </a:solidFill>
                <a:uFillTx/>
                <a:latin typeface="Trebuchet MS" pitchFamily="34"/>
              </a:defRPr>
            </a:lvl4pPr>
            <a:lvl5pPr marL="2057400" marR="0" lvl="4" indent="-228600" algn="l" defTabSz="914400" rtl="0" fontAlgn="auto" hangingPunct="1">
              <a:lnSpc>
                <a:spcPct val="90000"/>
              </a:lnSpc>
              <a:spcBef>
                <a:spcPts val="500"/>
              </a:spcBef>
              <a:spcAft>
                <a:spcPts val="0"/>
              </a:spcAft>
              <a:buClr>
                <a:srgbClr val="DF4113"/>
              </a:buClr>
              <a:buSzPct val="100000"/>
              <a:buFont typeface="Wingdings" pitchFamily="2"/>
              <a:buChar char="§"/>
              <a:tabLst/>
              <a:defRPr lang="en-US" sz="1100" b="0" i="0" u="none" strike="noStrike" kern="1200" cap="none" spc="0" baseline="0">
                <a:solidFill>
                  <a:srgbClr val="595959"/>
                </a:solidFill>
                <a:uFillTx/>
                <a:latin typeface="Trebuchet MS" pitchFamily="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just">
              <a:lnSpc>
                <a:spcPct val="135000"/>
              </a:lnSpc>
              <a:tabLst>
                <a:tab pos="228600" algn="l"/>
                <a:tab pos="450215" algn="l"/>
                <a:tab pos="630555" algn="l"/>
                <a:tab pos="990600" algn="l"/>
              </a:tabLst>
            </a:pPr>
            <a:r>
              <a:rPr lang="lt-LT" sz="2200" b="1">
                <a:solidFill>
                  <a:schemeClr val="tx1"/>
                </a:solidFill>
                <a:latin typeface="+mn-lt"/>
              </a:rPr>
              <a:t>laikytis</a:t>
            </a:r>
            <a:r>
              <a:rPr lang="lt-LT" sz="2200">
                <a:solidFill>
                  <a:schemeClr val="tx1"/>
                </a:solidFill>
                <a:latin typeface="+mn-lt"/>
              </a:rPr>
              <a:t> ŽŪDC Politikos, susijusių išorinių ir ŽŪDC teisės aktų, kitų dokumentų (pvz., sutarčių), reglamentuojančių / nustatančių informacijos saugumą, reikalavimų; </a:t>
            </a:r>
          </a:p>
          <a:p>
            <a:pPr lvl="1" algn="just">
              <a:lnSpc>
                <a:spcPct val="135000"/>
              </a:lnSpc>
              <a:tabLst>
                <a:tab pos="228600" algn="l"/>
                <a:tab pos="450215" algn="l"/>
                <a:tab pos="630555" algn="l"/>
                <a:tab pos="990600" algn="l"/>
              </a:tabLst>
            </a:pPr>
            <a:r>
              <a:rPr lang="lt-LT" sz="2200" b="1">
                <a:solidFill>
                  <a:schemeClr val="tx1"/>
                </a:solidFill>
                <a:latin typeface="+mn-lt"/>
              </a:rPr>
              <a:t>nedelsiant pranešti </a:t>
            </a:r>
            <a:r>
              <a:rPr lang="lt-LT" sz="2200">
                <a:solidFill>
                  <a:schemeClr val="tx1"/>
                </a:solidFill>
                <a:latin typeface="+mn-lt"/>
              </a:rPr>
              <a:t>apie pastebėtus galimus ar įvykusius informacijos saugos įvykius ir incidentus el. paštu </a:t>
            </a:r>
            <a:r>
              <a:rPr lang="lt-LT" sz="2200" b="1">
                <a:solidFill>
                  <a:schemeClr val="tx1"/>
                </a:solidFill>
                <a:latin typeface="+mn-lt"/>
                <a:hlinkClick r:id="rId2">
                  <a:extLst>
                    <a:ext uri="{A12FA001-AC4F-418D-AE19-62706E023703}">
                      <ahyp:hlinkClr xmlns:ahyp="http://schemas.microsoft.com/office/drawing/2018/hyperlinkcolor" val="tx"/>
                    </a:ext>
                  </a:extLst>
                </a:hlinkClick>
              </a:rPr>
              <a:t>cert@zudc.lt</a:t>
            </a:r>
            <a:r>
              <a:rPr lang="lt-LT" sz="2200" b="1">
                <a:solidFill>
                  <a:schemeClr val="tx1"/>
                </a:solidFill>
                <a:latin typeface="+mn-lt"/>
              </a:rPr>
              <a:t> / el. pašte funkcionalumas "Pranešti apie sukčiavimą apsimetant (angl. </a:t>
            </a:r>
            <a:r>
              <a:rPr lang="lt-LT" sz="2200" b="1" err="1">
                <a:solidFill>
                  <a:schemeClr val="tx1"/>
                </a:solidFill>
                <a:latin typeface="+mn-lt"/>
              </a:rPr>
              <a:t>Report</a:t>
            </a:r>
            <a:r>
              <a:rPr lang="lt-LT" sz="2200" b="1">
                <a:solidFill>
                  <a:schemeClr val="tx1"/>
                </a:solidFill>
                <a:latin typeface="+mn-lt"/>
              </a:rPr>
              <a:t> </a:t>
            </a:r>
            <a:r>
              <a:rPr lang="lt-LT" sz="2200" b="1" err="1">
                <a:solidFill>
                  <a:schemeClr val="tx1"/>
                </a:solidFill>
                <a:latin typeface="+mn-lt"/>
              </a:rPr>
              <a:t>phishing</a:t>
            </a:r>
            <a:r>
              <a:rPr lang="lt-LT" sz="2200" b="1">
                <a:solidFill>
                  <a:schemeClr val="tx1"/>
                </a:solidFill>
                <a:latin typeface="+mn-lt"/>
              </a:rPr>
              <a:t>)";</a:t>
            </a:r>
            <a:endParaRPr lang="lt-LT" sz="2200" err="1">
              <a:solidFill>
                <a:schemeClr val="tx1"/>
              </a:solidFill>
              <a:latin typeface="+mn-lt"/>
              <a:cs typeface="Arial"/>
            </a:endParaRPr>
          </a:p>
          <a:p>
            <a:pPr lvl="1" algn="just">
              <a:lnSpc>
                <a:spcPct val="135000"/>
              </a:lnSpc>
              <a:tabLst>
                <a:tab pos="228600" algn="l"/>
                <a:tab pos="450215" algn="l"/>
                <a:tab pos="630555" algn="l"/>
                <a:tab pos="990600" algn="l"/>
              </a:tabLst>
            </a:pPr>
            <a:r>
              <a:rPr lang="lt-LT" sz="2200" b="1">
                <a:solidFill>
                  <a:schemeClr val="tx1"/>
                </a:solidFill>
                <a:latin typeface="+mn-lt"/>
              </a:rPr>
              <a:t>nedelsiant pranešti </a:t>
            </a:r>
            <a:r>
              <a:rPr lang="lt-LT" sz="2200">
                <a:solidFill>
                  <a:schemeClr val="tx1"/>
                </a:solidFill>
                <a:latin typeface="+mn-lt"/>
              </a:rPr>
              <a:t>apie galimus ar jau įvykusius asmens duomenų saugumo pažeidimus el. paštu </a:t>
            </a:r>
            <a:r>
              <a:rPr lang="lt-LT" sz="2200" b="1" err="1">
                <a:solidFill>
                  <a:schemeClr val="tx1"/>
                </a:solidFill>
                <a:latin typeface="+mn-lt"/>
              </a:rPr>
              <a:t>duomenuapsauga@zudc.lt</a:t>
            </a:r>
            <a:r>
              <a:rPr lang="lt-LT" sz="2200">
                <a:solidFill>
                  <a:schemeClr val="tx1"/>
                </a:solidFill>
                <a:latin typeface="+mn-lt"/>
              </a:rPr>
              <a:t>; </a:t>
            </a:r>
            <a:endParaRPr lang="lt-LT" sz="2200">
              <a:solidFill>
                <a:schemeClr val="tx1"/>
              </a:solidFill>
              <a:latin typeface="+mn-lt"/>
              <a:cs typeface="Arial"/>
            </a:endParaRPr>
          </a:p>
          <a:p>
            <a:pPr lvl="1" algn="just">
              <a:lnSpc>
                <a:spcPct val="135000"/>
              </a:lnSpc>
              <a:tabLst>
                <a:tab pos="228600" algn="l"/>
                <a:tab pos="450215" algn="l"/>
                <a:tab pos="630555" algn="l"/>
                <a:tab pos="990600" algn="l"/>
              </a:tabLst>
            </a:pPr>
            <a:r>
              <a:rPr lang="lt-LT" sz="2200" b="1">
                <a:solidFill>
                  <a:schemeClr val="tx1"/>
                </a:solidFill>
                <a:latin typeface="+mn-lt"/>
              </a:rPr>
              <a:t>dalyvauti</a:t>
            </a:r>
            <a:r>
              <a:rPr lang="lt-LT" sz="2200">
                <a:solidFill>
                  <a:schemeClr val="tx1"/>
                </a:solidFill>
                <a:latin typeface="+mn-lt"/>
              </a:rPr>
              <a:t> </a:t>
            </a:r>
            <a:r>
              <a:rPr lang="lt-LT" sz="2200" b="1">
                <a:solidFill>
                  <a:schemeClr val="tx1"/>
                </a:solidFill>
                <a:latin typeface="+mn-lt"/>
              </a:rPr>
              <a:t>privalomuose</a:t>
            </a:r>
            <a:r>
              <a:rPr lang="lt-LT" sz="2200">
                <a:solidFill>
                  <a:schemeClr val="tx1"/>
                </a:solidFill>
                <a:latin typeface="+mn-lt"/>
              </a:rPr>
              <a:t> </a:t>
            </a:r>
            <a:r>
              <a:rPr lang="lt-LT" sz="2200">
                <a:solidFill>
                  <a:schemeClr val="tx1"/>
                </a:solidFill>
                <a:latin typeface="+mn-lt"/>
                <a:hlinkClick r:id="rId3">
                  <a:extLst>
                    <a:ext uri="{A12FA001-AC4F-418D-AE19-62706E023703}">
                      <ahyp:hlinkClr xmlns:ahyp="http://schemas.microsoft.com/office/drawing/2018/hyperlinkcolor" val="tx"/>
                    </a:ext>
                  </a:extLst>
                </a:hlinkClick>
              </a:rPr>
              <a:t>informacijos saugumo mokymuose</a:t>
            </a:r>
            <a:r>
              <a:rPr lang="lt-LT" sz="2200">
                <a:solidFill>
                  <a:schemeClr val="tx1"/>
                </a:solidFill>
                <a:latin typeface="+mn-lt"/>
              </a:rPr>
              <a:t>; </a:t>
            </a:r>
            <a:endParaRPr lang="lt-LT" sz="2200">
              <a:solidFill>
                <a:schemeClr val="tx1"/>
              </a:solidFill>
              <a:latin typeface="+mn-lt"/>
              <a:cs typeface="Arial"/>
            </a:endParaRPr>
          </a:p>
          <a:p>
            <a:pPr lvl="1" algn="just">
              <a:lnSpc>
                <a:spcPct val="135000"/>
              </a:lnSpc>
              <a:tabLst>
                <a:tab pos="228600" algn="l"/>
                <a:tab pos="450215" algn="l"/>
                <a:tab pos="630555" algn="l"/>
                <a:tab pos="990600" algn="l"/>
              </a:tabLst>
            </a:pPr>
            <a:r>
              <a:rPr lang="lt-LT" sz="2200" b="1">
                <a:solidFill>
                  <a:schemeClr val="tx1"/>
                </a:solidFill>
                <a:latin typeface="+mn-lt"/>
              </a:rPr>
              <a:t>atsakingai ir saugiai naudotis </a:t>
            </a:r>
            <a:r>
              <a:rPr lang="lt-LT" sz="2200">
                <a:solidFill>
                  <a:schemeClr val="tx1"/>
                </a:solidFill>
                <a:latin typeface="+mn-lt"/>
              </a:rPr>
              <a:t>IT sistemomis ir duomenimis, informacinius išteklius naudoti tik su darbo / sutartiniais santykiais susijusiais tikslais ir tik suteiktų įgaliojimų ribose, išskyrus jeigu kitaip reglamentuota susijusiuose ŽŪDC teisės aktuose; </a:t>
            </a:r>
            <a:endParaRPr lang="lt-LT" sz="2200">
              <a:solidFill>
                <a:schemeClr val="tx1"/>
              </a:solidFill>
              <a:latin typeface="+mn-lt"/>
              <a:cs typeface="Arial"/>
            </a:endParaRPr>
          </a:p>
          <a:p>
            <a:pPr lvl="1" algn="just">
              <a:lnSpc>
                <a:spcPct val="135000"/>
              </a:lnSpc>
              <a:tabLst>
                <a:tab pos="228600" algn="l"/>
                <a:tab pos="450215" algn="l"/>
                <a:tab pos="630555" algn="l"/>
                <a:tab pos="990600" algn="l"/>
              </a:tabLst>
            </a:pPr>
            <a:r>
              <a:rPr lang="lt-LT" sz="2200" b="1">
                <a:solidFill>
                  <a:schemeClr val="tx1"/>
                </a:solidFill>
                <a:latin typeface="+mn-lt"/>
              </a:rPr>
              <a:t>pasirašyti </a:t>
            </a:r>
            <a:r>
              <a:rPr lang="lt-LT" sz="2200">
                <a:solidFill>
                  <a:schemeClr val="tx1"/>
                </a:solidFill>
                <a:latin typeface="+mn-lt"/>
              </a:rPr>
              <a:t>Konfidencialumo pasižadėjimą (Politikos priedas) ir </a:t>
            </a:r>
            <a:r>
              <a:rPr lang="lt-LT" sz="2200" b="1">
                <a:solidFill>
                  <a:schemeClr val="tx1"/>
                </a:solidFill>
                <a:latin typeface="+mn-lt"/>
              </a:rPr>
              <a:t>laikytis</a:t>
            </a:r>
            <a:r>
              <a:rPr lang="lt-LT" sz="2200">
                <a:solidFill>
                  <a:schemeClr val="tx1"/>
                </a:solidFill>
                <a:latin typeface="+mn-lt"/>
              </a:rPr>
              <a:t> visų šio pasižadėjimo reikalavimų ir nuostatų; </a:t>
            </a:r>
            <a:endParaRPr lang="lt-LT" sz="2200">
              <a:solidFill>
                <a:schemeClr val="tx1"/>
              </a:solidFill>
              <a:latin typeface="+mn-lt"/>
              <a:cs typeface="Arial"/>
            </a:endParaRPr>
          </a:p>
          <a:p>
            <a:pPr lvl="1" algn="just">
              <a:lnSpc>
                <a:spcPct val="135000"/>
              </a:lnSpc>
              <a:tabLst>
                <a:tab pos="228600" algn="l"/>
                <a:tab pos="450215" algn="l"/>
                <a:tab pos="630555" algn="l"/>
                <a:tab pos="990600" algn="l"/>
              </a:tabLst>
            </a:pPr>
            <a:r>
              <a:rPr lang="lt-LT" sz="2200">
                <a:solidFill>
                  <a:schemeClr val="tx1"/>
                </a:solidFill>
                <a:latin typeface="+mn-lt"/>
              </a:rPr>
              <a:t>Už Politikos reikalavimų laikymąsi kiekvienas </a:t>
            </a:r>
            <a:r>
              <a:rPr lang="lt-LT" sz="2200" b="1">
                <a:solidFill>
                  <a:schemeClr val="tx1"/>
                </a:solidFill>
                <a:latin typeface="+mn-lt"/>
              </a:rPr>
              <a:t>darbuotojas atsako asmeniškai</a:t>
            </a:r>
            <a:r>
              <a:rPr lang="lt-LT" sz="2200">
                <a:solidFill>
                  <a:schemeClr val="tx1"/>
                </a:solidFill>
                <a:latin typeface="+mn-lt"/>
              </a:rPr>
              <a:t>;</a:t>
            </a:r>
            <a:endParaRPr lang="lt-LT" sz="2200">
              <a:solidFill>
                <a:schemeClr val="tx1"/>
              </a:solidFill>
              <a:latin typeface="+mn-lt"/>
              <a:cs typeface="Arial"/>
            </a:endParaRPr>
          </a:p>
          <a:p>
            <a:pPr lvl="1" algn="just">
              <a:lnSpc>
                <a:spcPct val="135000"/>
              </a:lnSpc>
              <a:tabLst>
                <a:tab pos="228600" algn="l"/>
                <a:tab pos="450215" algn="l"/>
                <a:tab pos="630555" algn="l"/>
                <a:tab pos="990600" algn="l"/>
              </a:tabLst>
            </a:pPr>
            <a:r>
              <a:rPr lang="lt-LT" sz="2200">
                <a:solidFill>
                  <a:schemeClr val="tx1"/>
                </a:solidFill>
                <a:latin typeface="+mn-lt"/>
              </a:rPr>
              <a:t>Už informacijos saugumo pažeidimus darbuotojai atsako </a:t>
            </a:r>
            <a:r>
              <a:rPr lang="lt-LT" sz="2200" b="1">
                <a:solidFill>
                  <a:schemeClr val="tx1"/>
                </a:solidFill>
                <a:latin typeface="+mn-lt"/>
              </a:rPr>
              <a:t>Lietuvos Respublikos įstatymų ir ŽŪDC teisės aktų nustatyta tvarka.</a:t>
            </a:r>
            <a:endParaRPr lang="en-US" sz="2200" b="1">
              <a:solidFill>
                <a:schemeClr val="tx1"/>
              </a:solidFill>
              <a:latin typeface="+mn-lt"/>
            </a:endParaRPr>
          </a:p>
          <a:p>
            <a:pPr lvl="1" algn="just">
              <a:lnSpc>
                <a:spcPct val="135000"/>
              </a:lnSpc>
              <a:tabLst>
                <a:tab pos="228600" algn="l"/>
                <a:tab pos="450215" algn="l"/>
                <a:tab pos="630555" algn="l"/>
                <a:tab pos="990600" algn="l"/>
              </a:tabLst>
            </a:pPr>
            <a:endParaRPr lang="lt-LT" sz="2200">
              <a:solidFill>
                <a:schemeClr val="tx1"/>
              </a:solidFill>
              <a:latin typeface="+mn-lt"/>
            </a:endParaRPr>
          </a:p>
          <a:p>
            <a:pPr marL="0" indent="0">
              <a:lnSpc>
                <a:spcPct val="150000"/>
              </a:lnSpc>
              <a:buNone/>
            </a:pPr>
            <a:endParaRPr lang="en-US" sz="1600"/>
          </a:p>
          <a:p>
            <a:pPr marL="0" indent="0">
              <a:lnSpc>
                <a:spcPct val="150000"/>
              </a:lnSpc>
              <a:buNone/>
            </a:pPr>
            <a:endParaRPr lang="lt-LT" sz="1600"/>
          </a:p>
        </p:txBody>
      </p:sp>
    </p:spTree>
    <p:extLst>
      <p:ext uri="{BB962C8B-B14F-4D97-AF65-F5344CB8AC3E}">
        <p14:creationId xmlns:p14="http://schemas.microsoft.com/office/powerpoint/2010/main" val="6634043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2FA6E5CA-A754-5A52-9048-F177117D7F21}"/>
              </a:ext>
            </a:extLst>
          </p:cNvPr>
          <p:cNvSpPr>
            <a:spLocks noGrp="1"/>
          </p:cNvSpPr>
          <p:nvPr>
            <p:ph type="title"/>
          </p:nvPr>
        </p:nvSpPr>
        <p:spPr>
          <a:xfrm>
            <a:off x="1078759" y="896862"/>
            <a:ext cx="16393657" cy="1041258"/>
          </a:xfrm>
        </p:spPr>
        <p:txBody>
          <a:bodyPr/>
          <a:lstStyle/>
          <a:p>
            <a:r>
              <a:rPr lang="lt-LT" b="1"/>
              <a:t>Asmens duomenų apsauga ŽŪDC – kas svarbu?</a:t>
            </a:r>
          </a:p>
        </p:txBody>
      </p:sp>
      <p:sp>
        <p:nvSpPr>
          <p:cNvPr id="3" name="Teksto vietos rezervavimo ženklas 2">
            <a:extLst>
              <a:ext uri="{FF2B5EF4-FFF2-40B4-BE49-F238E27FC236}">
                <a16:creationId xmlns:a16="http://schemas.microsoft.com/office/drawing/2014/main" id="{01186C4F-2AA7-5B58-0879-ED8187C42D73}"/>
              </a:ext>
            </a:extLst>
          </p:cNvPr>
          <p:cNvSpPr>
            <a:spLocks noGrp="1"/>
          </p:cNvSpPr>
          <p:nvPr>
            <p:ph type="body" sz="half" idx="2"/>
          </p:nvPr>
        </p:nvSpPr>
        <p:spPr>
          <a:xfrm>
            <a:off x="1078759" y="1912896"/>
            <a:ext cx="16341491" cy="4921735"/>
          </a:xfrm>
        </p:spPr>
        <p:txBody>
          <a:bodyPr>
            <a:normAutofit/>
          </a:bodyPr>
          <a:lstStyle/>
          <a:p>
            <a:pPr marL="457200" indent="-457200">
              <a:buFont typeface="Wingdings" panose="05000000000000000000" pitchFamily="2" charset="2"/>
              <a:buChar char="v"/>
            </a:pPr>
            <a:r>
              <a:rPr lang="lt-LT" sz="3200">
                <a:ea typeface="Times New Roman" panose="02020603050405020304" pitchFamily="18" charset="0"/>
                <a:cs typeface="Calibri" panose="020F0502020204030204" pitchFamily="34" charset="0"/>
              </a:rPr>
              <a:t>Į ką galima kreiptis visais tinkamo asmens duomenų tvarkymo ir apsaugos klausimais ŽŪDC?</a:t>
            </a:r>
          </a:p>
          <a:p>
            <a:pPr marL="457200" indent="-457200">
              <a:buFont typeface="Wingdings" panose="05000000000000000000" pitchFamily="2" charset="2"/>
              <a:buChar char="v"/>
            </a:pPr>
            <a:r>
              <a:rPr lang="lt-LT" sz="3200">
                <a:ea typeface="Times New Roman" panose="02020603050405020304" pitchFamily="18" charset="0"/>
                <a:cs typeface="Calibri" panose="020F0502020204030204" pitchFamily="34" charset="0"/>
              </a:rPr>
              <a:t>Kur rasti aktualią informaciją apie asmens duomenų tvarkymą ir apsaugą? </a:t>
            </a:r>
          </a:p>
          <a:p>
            <a:pPr marL="457200" indent="-457200">
              <a:buFont typeface="Wingdings" panose="05000000000000000000" pitchFamily="2" charset="2"/>
              <a:buChar char="v"/>
            </a:pPr>
            <a:r>
              <a:rPr lang="lt-LT" sz="3200">
                <a:solidFill>
                  <a:schemeClr val="tx1"/>
                </a:solidFill>
                <a:effectLst/>
                <a:ea typeface="Times New Roman" panose="02020603050405020304" pitchFamily="18" charset="0"/>
                <a:cs typeface="Calibri" panose="020F0502020204030204" pitchFamily="34" charset="0"/>
              </a:rPr>
              <a:t>Ką daryti įvykus asmens duomenų saugumo pažeidimui ar jį įtarus? </a:t>
            </a:r>
          </a:p>
          <a:p>
            <a:pPr marL="457200" indent="-457200">
              <a:buFont typeface="Wingdings" panose="05000000000000000000" pitchFamily="2" charset="2"/>
              <a:buChar char="v"/>
            </a:pPr>
            <a:r>
              <a:rPr lang="lt-LT" sz="3200">
                <a:solidFill>
                  <a:schemeClr val="tx1"/>
                </a:solidFill>
                <a:effectLst/>
                <a:ea typeface="Times New Roman" panose="02020603050405020304" pitchFamily="18" charset="0"/>
                <a:cs typeface="Calibri" panose="020F0502020204030204" pitchFamily="34" charset="0"/>
              </a:rPr>
              <a:t>Kokias teises turi pats darbuotojas, kai tai susiję su jo asmens duomenimis? </a:t>
            </a:r>
          </a:p>
          <a:p>
            <a:pPr marL="457200" indent="-457200">
              <a:buFont typeface="Wingdings" panose="05000000000000000000" pitchFamily="2" charset="2"/>
              <a:buChar char="v"/>
            </a:pPr>
            <a:r>
              <a:rPr lang="lt-LT" sz="3200">
                <a:ea typeface="Times New Roman" panose="02020603050405020304" pitchFamily="18" charset="0"/>
                <a:cs typeface="Calibri" panose="020F0502020204030204" pitchFamily="34" charset="0"/>
              </a:rPr>
              <a:t>Į ką dar svarbu atkreipti dėmesį darbuotojui?</a:t>
            </a:r>
          </a:p>
          <a:p>
            <a:pPr marL="457200" indent="-457200">
              <a:buFont typeface="Wingdings" panose="05000000000000000000" pitchFamily="2" charset="2"/>
              <a:buChar char="v"/>
            </a:pPr>
            <a:endParaRPr lang="lt-LT" sz="3200"/>
          </a:p>
        </p:txBody>
      </p:sp>
      <p:pic>
        <p:nvPicPr>
          <p:cNvPr id="4" name="Picture 3">
            <a:extLst>
              <a:ext uri="{FF2B5EF4-FFF2-40B4-BE49-F238E27FC236}">
                <a16:creationId xmlns:a16="http://schemas.microsoft.com/office/drawing/2014/main" id="{18D2827E-42B0-96DF-DF09-A4C378C6F428}"/>
              </a:ext>
            </a:extLst>
          </p:cNvPr>
          <p:cNvPicPr>
            <a:picLocks noChangeAspect="1"/>
          </p:cNvPicPr>
          <p:nvPr/>
        </p:nvPicPr>
        <p:blipFill>
          <a:blip r:embed="rId2"/>
          <a:stretch>
            <a:fillRect/>
          </a:stretch>
        </p:blipFill>
        <p:spPr>
          <a:xfrm>
            <a:off x="2213846" y="6773640"/>
            <a:ext cx="6664960" cy="3432590"/>
          </a:xfrm>
          <a:prstGeom prst="rect">
            <a:avLst/>
          </a:prstGeom>
        </p:spPr>
      </p:pic>
      <p:sp>
        <p:nvSpPr>
          <p:cNvPr id="6" name="TextBox 5">
            <a:extLst>
              <a:ext uri="{FF2B5EF4-FFF2-40B4-BE49-F238E27FC236}">
                <a16:creationId xmlns:a16="http://schemas.microsoft.com/office/drawing/2014/main" id="{B1780255-B9A1-1A46-A1D8-07A9EF2C225A}"/>
              </a:ext>
            </a:extLst>
          </p:cNvPr>
          <p:cNvSpPr txBox="1"/>
          <p:nvPr/>
        </p:nvSpPr>
        <p:spPr>
          <a:xfrm>
            <a:off x="2053526" y="10206230"/>
            <a:ext cx="8996766" cy="246221"/>
          </a:xfrm>
          <a:prstGeom prst="rect">
            <a:avLst/>
          </a:prstGeom>
          <a:noFill/>
        </p:spPr>
        <p:txBody>
          <a:bodyPr wrap="square">
            <a:spAutoFit/>
          </a:bodyPr>
          <a:lstStyle/>
          <a:p>
            <a:r>
              <a:rPr lang="lt-LT" sz="1000">
                <a:latin typeface="Arial" panose="020B0604020202020204" pitchFamily="34" charset="0"/>
                <a:cs typeface="Arial" panose="020B0604020202020204" pitchFamily="34" charset="0"/>
              </a:rPr>
              <a:t>Šaltinis: https://snacknation.com/blog/onboarding-process/</a:t>
            </a:r>
          </a:p>
        </p:txBody>
      </p:sp>
    </p:spTree>
    <p:extLst>
      <p:ext uri="{BB962C8B-B14F-4D97-AF65-F5344CB8AC3E}">
        <p14:creationId xmlns:p14="http://schemas.microsoft.com/office/powerpoint/2010/main" val="22407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o vietos rezervavimo ženklas 1">
            <a:extLst>
              <a:ext uri="{FF2B5EF4-FFF2-40B4-BE49-F238E27FC236}">
                <a16:creationId xmlns:a16="http://schemas.microsoft.com/office/drawing/2014/main" id="{B413AC6C-7A79-FCC0-6326-67255ACB53CD}"/>
              </a:ext>
            </a:extLst>
          </p:cNvPr>
          <p:cNvSpPr>
            <a:spLocks noGrp="1"/>
          </p:cNvSpPr>
          <p:nvPr>
            <p:ph type="body" sz="half" idx="2"/>
          </p:nvPr>
        </p:nvSpPr>
        <p:spPr>
          <a:xfrm>
            <a:off x="991072" y="1972561"/>
            <a:ext cx="14138696" cy="8238882"/>
          </a:xfrm>
        </p:spPr>
        <p:txBody>
          <a:bodyPr vert="horz" lIns="91440" tIns="45720" rIns="91440" bIns="45720" rtlCol="0" anchor="t">
            <a:normAutofit/>
          </a:bodyPr>
          <a:lstStyle/>
          <a:p>
            <a:pPr algn="just">
              <a:lnSpc>
                <a:spcPct val="107000"/>
              </a:lnSpc>
              <a:buFont typeface="Wingdings" panose="05000000000000000000" pitchFamily="2" charset="2"/>
              <a:buChar char="v"/>
            </a:pPr>
            <a:r>
              <a:rPr lang="lt-LT" sz="3200">
                <a:latin typeface="Calibri"/>
                <a:ea typeface="Times New Roman" panose="02020603050405020304" pitchFamily="18" charset="0"/>
                <a:cs typeface="Calibri"/>
              </a:rPr>
              <a:t> </a:t>
            </a:r>
            <a:r>
              <a:rPr lang="lt-LT" sz="3200">
                <a:effectLst/>
                <a:ea typeface="Times New Roman" panose="02020603050405020304" pitchFamily="18" charset="0"/>
                <a:cs typeface="Calibri"/>
              </a:rPr>
              <a:t>ŽŪDC turi paskyręs </a:t>
            </a:r>
            <a:r>
              <a:rPr lang="en-US" sz="3200">
                <a:effectLst/>
                <a:ea typeface="Times New Roman" panose="02020603050405020304" pitchFamily="18" charset="0"/>
                <a:cs typeface="Calibri"/>
              </a:rPr>
              <a:t>2</a:t>
            </a:r>
            <a:r>
              <a:rPr lang="lt-LT" sz="3200">
                <a:effectLst/>
                <a:ea typeface="Times New Roman" panose="02020603050405020304" pitchFamily="18" charset="0"/>
                <a:cs typeface="Calibri"/>
              </a:rPr>
              <a:t> duomenų apsaugos pareigūnus (DAP) – Ingrida </a:t>
            </a:r>
            <a:r>
              <a:rPr lang="lt-LT" sz="3200" err="1">
                <a:effectLst/>
                <a:ea typeface="Times New Roman" panose="02020603050405020304" pitchFamily="18" charset="0"/>
                <a:cs typeface="Calibri"/>
              </a:rPr>
              <a:t>Mitkevičienė</a:t>
            </a:r>
            <a:r>
              <a:rPr lang="lt-LT" sz="3200">
                <a:effectLst/>
                <a:ea typeface="Times New Roman" panose="02020603050405020304" pitchFamily="18" charset="0"/>
                <a:cs typeface="Calibri"/>
              </a:rPr>
              <a:t> ir Raimonda </a:t>
            </a:r>
            <a:r>
              <a:rPr lang="lt-LT" sz="3200" err="1">
                <a:effectLst/>
                <a:ea typeface="Times New Roman" panose="02020603050405020304" pitchFamily="18" charset="0"/>
                <a:cs typeface="Calibri"/>
              </a:rPr>
              <a:t>Saltanovičiūtė</a:t>
            </a:r>
            <a:r>
              <a:rPr lang="lt-LT" sz="3200">
                <a:effectLst/>
                <a:ea typeface="Times New Roman" panose="02020603050405020304" pitchFamily="18" charset="0"/>
                <a:cs typeface="Calibri"/>
              </a:rPr>
              <a:t>;</a:t>
            </a:r>
          </a:p>
          <a:p>
            <a:pPr algn="just">
              <a:lnSpc>
                <a:spcPct val="107000"/>
              </a:lnSpc>
              <a:buFont typeface="Wingdings" panose="05000000000000000000" pitchFamily="2" charset="2"/>
              <a:buChar char="v"/>
            </a:pPr>
            <a:r>
              <a:rPr lang="lt-LT" sz="3200">
                <a:ea typeface="Times New Roman" panose="02020603050405020304" pitchFamily="18" charset="0"/>
                <a:cs typeface="Calibri"/>
              </a:rPr>
              <a:t> </a:t>
            </a:r>
            <a:r>
              <a:rPr lang="lt-LT" sz="3200">
                <a:effectLst/>
                <a:ea typeface="Times New Roman" panose="02020603050405020304" pitchFamily="18" charset="0"/>
                <a:cs typeface="Calibri"/>
              </a:rPr>
              <a:t>DAP kontaktai skelbiami įmonės intranete adresu </a:t>
            </a:r>
            <a:r>
              <a:rPr lang="lt-LT" sz="3200">
                <a:effectLst/>
                <a:ea typeface="Times New Roman" panose="02020603050405020304" pitchFamily="18" charset="0"/>
                <a:cs typeface="Calibri"/>
                <a:hlinkClick r:id="rId2">
                  <a:extLst>
                    <a:ext uri="{A12FA001-AC4F-418D-AE19-62706E023703}">
                      <ahyp:hlinkClr xmlns:ahyp="http://schemas.microsoft.com/office/drawing/2018/hyperlinkcolor" val="tx"/>
                    </a:ext>
                  </a:extLst>
                </a:hlinkClick>
              </a:rPr>
              <a:t>vinis.zudc.lt</a:t>
            </a:r>
            <a:r>
              <a:rPr lang="lt-LT" sz="3200">
                <a:effectLst/>
                <a:ea typeface="Times New Roman" panose="02020603050405020304" pitchFamily="18" charset="0"/>
                <a:cs typeface="Calibri"/>
              </a:rPr>
              <a:t>, pasirinkus „Informacija“, o tada „Darbuotojų sąrašas“, taip pat ir įmonės interneto svetainėje adresu </a:t>
            </a:r>
            <a:r>
              <a:rPr lang="lt-LT" sz="3200" err="1">
                <a:effectLst/>
                <a:ea typeface="Times New Roman" panose="02020603050405020304" pitchFamily="18" charset="0"/>
                <a:cs typeface="Calibri"/>
              </a:rPr>
              <a:t>zudc.lt</a:t>
            </a:r>
            <a:r>
              <a:rPr lang="lt-LT" sz="3200">
                <a:effectLst/>
                <a:ea typeface="Times New Roman" panose="02020603050405020304" pitchFamily="18" charset="0"/>
                <a:cs typeface="Calibri"/>
              </a:rPr>
              <a:t>, skiltyje „Asmens duomenų apsauga“ (</a:t>
            </a:r>
            <a:r>
              <a:rPr lang="lt-LT" sz="3200">
                <a:hlinkClick r:id="rId3">
                  <a:extLst>
                    <a:ext uri="{A12FA001-AC4F-418D-AE19-62706E023703}">
                      <ahyp:hlinkClr xmlns:ahyp="http://schemas.microsoft.com/office/drawing/2018/hyperlinkcolor" val="tx"/>
                    </a:ext>
                  </a:extLst>
                </a:hlinkClick>
              </a:rPr>
              <a:t>Asmens duomenų apsauga - VĮ Žemės ūkio duomenų centras (zudc.lt)</a:t>
            </a:r>
            <a:r>
              <a:rPr lang="lt-LT" sz="3200"/>
              <a:t>)</a:t>
            </a:r>
            <a:r>
              <a:rPr lang="lt-LT" sz="3200">
                <a:effectLst/>
                <a:ea typeface="Times New Roman" panose="02020603050405020304" pitchFamily="18" charset="0"/>
                <a:cs typeface="Calibri"/>
              </a:rPr>
              <a:t>;</a:t>
            </a:r>
          </a:p>
          <a:p>
            <a:pPr algn="just">
              <a:lnSpc>
                <a:spcPct val="107000"/>
              </a:lnSpc>
              <a:buFont typeface="Wingdings" panose="05000000000000000000" pitchFamily="2" charset="2"/>
              <a:buChar char="v"/>
            </a:pPr>
            <a:r>
              <a:rPr lang="lt-LT" sz="3200">
                <a:ea typeface="Times New Roman" panose="02020603050405020304" pitchFamily="18" charset="0"/>
                <a:cs typeface="Calibri"/>
              </a:rPr>
              <a:t> </a:t>
            </a:r>
            <a:r>
              <a:rPr lang="lt-LT" sz="3200">
                <a:effectLst/>
                <a:ea typeface="Times New Roman" panose="02020603050405020304" pitchFamily="18" charset="0"/>
                <a:cs typeface="Calibri"/>
              </a:rPr>
              <a:t>Trumpai, ką pagrinde daro DAP:</a:t>
            </a:r>
          </a:p>
          <a:p>
            <a:pPr marL="342900" lvl="0" indent="-342900" algn="just">
              <a:lnSpc>
                <a:spcPct val="107000"/>
              </a:lnSpc>
              <a:buFont typeface="Symbol" panose="05050102010706020507" pitchFamily="18" charset="2"/>
              <a:buChar char=""/>
            </a:pPr>
            <a:r>
              <a:rPr lang="lt-LT" sz="3200">
                <a:effectLst/>
                <a:ea typeface="Times New Roman" panose="02020603050405020304" pitchFamily="18" charset="0"/>
                <a:cs typeface="Calibri"/>
              </a:rPr>
              <a:t>padeda įmonėje užtikrinti atitiktį Bendrajam duomenų apsaugos </a:t>
            </a:r>
            <a:r>
              <a:rPr lang="lt-LT" sz="3200">
                <a:ea typeface="Times New Roman" panose="02020603050405020304" pitchFamily="18" charset="0"/>
                <a:cs typeface="Calibri"/>
              </a:rPr>
              <a:t>reglamentui (BDAR) ir </a:t>
            </a:r>
            <a:r>
              <a:rPr lang="lt-LT" sz="3200">
                <a:effectLst/>
                <a:ea typeface="Times New Roman" panose="02020603050405020304" pitchFamily="18" charset="0"/>
                <a:cs typeface="Calibri"/>
              </a:rPr>
              <a:t>kitiems asmens duomenų apsaugos teisės aktams;</a:t>
            </a:r>
            <a:endParaRPr lang="lt-LT" sz="3200">
              <a:effectLst/>
              <a:ea typeface="Calibri" panose="020F0502020204030204" pitchFamily="34" charset="0"/>
              <a:cs typeface="Calibri"/>
            </a:endParaRPr>
          </a:p>
          <a:p>
            <a:pPr marL="342900" lvl="0" indent="-342900" algn="just">
              <a:lnSpc>
                <a:spcPct val="107000"/>
              </a:lnSpc>
              <a:buFont typeface="Symbol" panose="05050102010706020507" pitchFamily="18" charset="2"/>
              <a:buChar char=""/>
            </a:pPr>
            <a:r>
              <a:rPr lang="lt-LT" sz="3200">
                <a:effectLst/>
                <a:ea typeface="Times New Roman" panose="02020603050405020304" pitchFamily="18" charset="0"/>
                <a:cs typeface="Calibri"/>
              </a:rPr>
              <a:t>taip pat dalyvauja sprendžiant visus klausimus, turinčius (galinčius turėti) įtakos asmens duomenų apsaugai ir tinkamam asmens duomenų tvarkymui;</a:t>
            </a:r>
            <a:endParaRPr lang="lt-LT" sz="3200">
              <a:effectLst/>
              <a:ea typeface="Calibri" panose="020F0502020204030204" pitchFamily="34" charset="0"/>
              <a:cs typeface="Calibri"/>
            </a:endParaRPr>
          </a:p>
          <a:p>
            <a:pPr marL="342900" indent="-342900" algn="just">
              <a:lnSpc>
                <a:spcPct val="107000"/>
              </a:lnSpc>
              <a:buFont typeface="Symbol" panose="05050102010706020507" pitchFamily="18" charset="2"/>
              <a:buChar char=""/>
            </a:pPr>
            <a:r>
              <a:rPr lang="lt-LT" sz="3200">
                <a:effectLst/>
                <a:ea typeface="Times New Roman" panose="02020603050405020304" pitchFamily="18" charset="0"/>
                <a:cs typeface="Calibri"/>
              </a:rPr>
              <a:t>teikia konsultacijas asmens duomenų apsaugos srityje.</a:t>
            </a:r>
            <a:r>
              <a:rPr lang="lt-LT" sz="3200">
                <a:ea typeface="Times New Roman" panose="02020603050405020304" pitchFamily="18" charset="0"/>
                <a:cs typeface="Calibri"/>
              </a:rPr>
              <a:t> </a:t>
            </a:r>
            <a:endParaRPr lang="lt-LT" sz="2800">
              <a:solidFill>
                <a:schemeClr val="tx1"/>
              </a:solidFill>
              <a:effectLst/>
              <a:ea typeface="Calibri" panose="020F0502020204030204" pitchFamily="34" charset="0"/>
              <a:cs typeface="Calibri" panose="020F0502020204030204" pitchFamily="34" charset="0"/>
            </a:endParaRPr>
          </a:p>
        </p:txBody>
      </p:sp>
      <p:sp>
        <p:nvSpPr>
          <p:cNvPr id="3" name="Pavadinimas 2">
            <a:extLst>
              <a:ext uri="{FF2B5EF4-FFF2-40B4-BE49-F238E27FC236}">
                <a16:creationId xmlns:a16="http://schemas.microsoft.com/office/drawing/2014/main" id="{AAA4788D-1AB6-3431-480F-2767AF312011}"/>
              </a:ext>
            </a:extLst>
          </p:cNvPr>
          <p:cNvSpPr>
            <a:spLocks noGrp="1"/>
          </p:cNvSpPr>
          <p:nvPr>
            <p:ph type="title"/>
          </p:nvPr>
        </p:nvSpPr>
        <p:spPr>
          <a:xfrm>
            <a:off x="991074" y="914400"/>
            <a:ext cx="16393657" cy="1069384"/>
          </a:xfrm>
        </p:spPr>
        <p:txBody>
          <a:bodyPr/>
          <a:lstStyle/>
          <a:p>
            <a:r>
              <a:rPr lang="lt-LT" b="1">
                <a:effectLst/>
                <a:latin typeface="Calibri" panose="020F0502020204030204" pitchFamily="34" charset="0"/>
                <a:ea typeface="Calibri" panose="020F0502020204030204" pitchFamily="34" charset="0"/>
                <a:cs typeface="Times New Roman" panose="02020603050405020304" pitchFamily="18" charset="0"/>
              </a:rPr>
              <a:t>Duomenų apsaugos pareigūnai (DAP) ŽŪDC:</a:t>
            </a:r>
            <a:endParaRPr lang="lt-LT"/>
          </a:p>
        </p:txBody>
      </p:sp>
    </p:spTree>
    <p:extLst>
      <p:ext uri="{BB962C8B-B14F-4D97-AF65-F5344CB8AC3E}">
        <p14:creationId xmlns:p14="http://schemas.microsoft.com/office/powerpoint/2010/main" val="31066212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31FD4-94A7-5CDB-3EB6-3BFF1C8D5695}"/>
              </a:ext>
            </a:extLst>
          </p:cNvPr>
          <p:cNvSpPr>
            <a:spLocks noGrp="1"/>
          </p:cNvSpPr>
          <p:nvPr>
            <p:ph type="title"/>
          </p:nvPr>
        </p:nvSpPr>
        <p:spPr>
          <a:xfrm>
            <a:off x="1306741" y="914399"/>
            <a:ext cx="16393657" cy="1987397"/>
          </a:xfrm>
        </p:spPr>
        <p:txBody>
          <a:bodyPr>
            <a:normAutofit/>
          </a:bodyPr>
          <a:lstStyle/>
          <a:p>
            <a:br>
              <a:rPr lang="lt-LT" sz="4800">
                <a:ea typeface="Times New Roman" panose="02020603050405020304" pitchFamily="18" charset="0"/>
                <a:cs typeface="Calibri" panose="020F0502020204030204" pitchFamily="34" charset="0"/>
              </a:rPr>
            </a:br>
            <a:endParaRPr lang="lt-LT">
              <a:cs typeface="Arial" panose="020B0604020202020204"/>
            </a:endParaRPr>
          </a:p>
        </p:txBody>
      </p:sp>
      <p:sp>
        <p:nvSpPr>
          <p:cNvPr id="3" name="Text Placeholder 2">
            <a:extLst>
              <a:ext uri="{FF2B5EF4-FFF2-40B4-BE49-F238E27FC236}">
                <a16:creationId xmlns:a16="http://schemas.microsoft.com/office/drawing/2014/main" id="{8441F59C-0F47-7E52-F808-B9F1B043ED1E}"/>
              </a:ext>
            </a:extLst>
          </p:cNvPr>
          <p:cNvSpPr>
            <a:spLocks noGrp="1"/>
          </p:cNvSpPr>
          <p:nvPr>
            <p:ph type="body" sz="half" idx="2"/>
          </p:nvPr>
        </p:nvSpPr>
        <p:spPr>
          <a:xfrm>
            <a:off x="1306740" y="2621963"/>
            <a:ext cx="9925063" cy="4041847"/>
          </a:xfrm>
        </p:spPr>
        <p:txBody>
          <a:bodyPr vert="horz" lIns="91440" tIns="45720" rIns="91440" bIns="45720" rtlCol="0" anchor="t">
            <a:normAutofit/>
          </a:bodyPr>
          <a:lstStyle/>
          <a:p>
            <a:pPr algn="just"/>
            <a:r>
              <a:rPr lang="lt-LT" sz="3600">
                <a:effectLst/>
                <a:ea typeface="Times New Roman" panose="02020603050405020304" pitchFamily="18" charset="0"/>
                <a:cs typeface="Calibri"/>
              </a:rPr>
              <a:t>Keli pagrindiniai šaltiniai:</a:t>
            </a:r>
          </a:p>
          <a:p>
            <a:pPr marL="457200" indent="-457200" algn="just">
              <a:buFontTx/>
              <a:buChar char="-"/>
            </a:pPr>
            <a:r>
              <a:rPr lang="lt-LT" sz="3600">
                <a:effectLst/>
                <a:ea typeface="Times New Roman" panose="02020603050405020304" pitchFamily="18" charset="0"/>
                <a:cs typeface="Calibri"/>
              </a:rPr>
              <a:t>ŽŪDC intranete adresu </a:t>
            </a:r>
            <a:r>
              <a:rPr lang="lt-LT" sz="3600">
                <a:effectLst/>
                <a:ea typeface="Times New Roman" panose="02020603050405020304" pitchFamily="18" charset="0"/>
                <a:cs typeface="Calibri"/>
                <a:hlinkClick r:id="rId2">
                  <a:extLst>
                    <a:ext uri="{A12FA001-AC4F-418D-AE19-62706E023703}">
                      <ahyp:hlinkClr xmlns:ahyp="http://schemas.microsoft.com/office/drawing/2018/hyperlinkcolor" val="tx"/>
                    </a:ext>
                  </a:extLst>
                </a:hlinkClick>
              </a:rPr>
              <a:t>https://vinis.zudc.lt</a:t>
            </a:r>
            <a:r>
              <a:rPr lang="lt-LT" sz="3600">
                <a:effectLst/>
                <a:ea typeface="Times New Roman" panose="02020603050405020304" pitchFamily="18" charset="0"/>
                <a:cs typeface="Calibri"/>
              </a:rPr>
              <a:t>, </a:t>
            </a:r>
            <a:r>
              <a:rPr lang="lt-LT" sz="3600" b="1">
                <a:effectLst/>
                <a:ea typeface="Times New Roman" panose="02020603050405020304" pitchFamily="18" charset="0"/>
                <a:cs typeface="Calibri"/>
              </a:rPr>
              <a:t>skiltis „Asmens duomenų apsauga“ </a:t>
            </a:r>
            <a:r>
              <a:rPr lang="lt-LT" sz="3600">
                <a:effectLst/>
                <a:ea typeface="Times New Roman" panose="02020603050405020304" pitchFamily="18" charset="0"/>
                <a:cs typeface="Calibri"/>
              </a:rPr>
              <a:t>(patalpinta ir mokomoji medžiaga apie DAP, taip pat apie tai,</a:t>
            </a:r>
            <a:r>
              <a:rPr lang="lt-LT" sz="3600">
                <a:ea typeface="Times New Roman" panose="02020603050405020304" pitchFamily="18" charset="0"/>
                <a:cs typeface="Calibri"/>
              </a:rPr>
              <a:t> ką laikyti asmens duomenimis, kokia duomenų teikimo pagal prašymus praktika ir t.t.);</a:t>
            </a:r>
            <a:endParaRPr lang="lt-LT" sz="3600" b="1">
              <a:cs typeface="Calibri"/>
            </a:endParaRPr>
          </a:p>
        </p:txBody>
      </p:sp>
      <p:sp>
        <p:nvSpPr>
          <p:cNvPr id="4" name="TextBox 3">
            <a:extLst>
              <a:ext uri="{FF2B5EF4-FFF2-40B4-BE49-F238E27FC236}">
                <a16:creationId xmlns:a16="http://schemas.microsoft.com/office/drawing/2014/main" id="{DD9FC44F-99D5-7E23-B89C-B548859ABDB7}"/>
              </a:ext>
            </a:extLst>
          </p:cNvPr>
          <p:cNvSpPr txBox="1"/>
          <p:nvPr/>
        </p:nvSpPr>
        <p:spPr>
          <a:xfrm>
            <a:off x="1305325" y="7135285"/>
            <a:ext cx="7831865"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just">
              <a:buFont typeface=""/>
              <a:buChar char="-"/>
            </a:pPr>
            <a:r>
              <a:rPr lang="lt-LT" sz="3600">
                <a:cs typeface="Arial"/>
              </a:rPr>
              <a:t>ŽŪDC interneto svetainėje </a:t>
            </a:r>
            <a:r>
              <a:rPr lang="lt-LT" sz="3600" u="sng">
                <a:solidFill>
                  <a:srgbClr val="0563C1"/>
                </a:solidFill>
                <a:cs typeface="Arial"/>
                <a:hlinkClick r:id="rId3"/>
              </a:rPr>
              <a:t>zudc.lt</a:t>
            </a:r>
            <a:r>
              <a:rPr lang="lt-LT" sz="3600">
                <a:cs typeface="Arial"/>
              </a:rPr>
              <a:t>. Šioje interneto svetainėje taip pat yra </a:t>
            </a:r>
            <a:r>
              <a:rPr lang="lt-LT" sz="3600" b="1">
                <a:cs typeface="Arial"/>
              </a:rPr>
              <a:t>skiltis „Asmens duomenų apsauga“.</a:t>
            </a:r>
            <a:r>
              <a:rPr lang="lt-LT" sz="3600">
                <a:cs typeface="Arial"/>
              </a:rPr>
              <a:t>​</a:t>
            </a:r>
          </a:p>
        </p:txBody>
      </p:sp>
      <p:sp>
        <p:nvSpPr>
          <p:cNvPr id="5" name="TextBox 4">
            <a:extLst>
              <a:ext uri="{FF2B5EF4-FFF2-40B4-BE49-F238E27FC236}">
                <a16:creationId xmlns:a16="http://schemas.microsoft.com/office/drawing/2014/main" id="{B5D69842-3092-D1DE-1627-5CFACAC77F20}"/>
              </a:ext>
            </a:extLst>
          </p:cNvPr>
          <p:cNvSpPr txBox="1"/>
          <p:nvPr/>
        </p:nvSpPr>
        <p:spPr>
          <a:xfrm>
            <a:off x="1310051" y="908294"/>
            <a:ext cx="17175858" cy="14157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t-LT" sz="4300" b="1"/>
              <a:t>Kur rasti aktualią informaciją apie asmens duomenų tvarkymą ir apsaugą ŽŪDC? </a:t>
            </a:r>
            <a:endParaRPr lang="en-US"/>
          </a:p>
        </p:txBody>
      </p:sp>
    </p:spTree>
    <p:extLst>
      <p:ext uri="{BB962C8B-B14F-4D97-AF65-F5344CB8AC3E}">
        <p14:creationId xmlns:p14="http://schemas.microsoft.com/office/powerpoint/2010/main" val="33310255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FC982A-57E5-0D15-CF34-B6D602EC5550}"/>
              </a:ext>
            </a:extLst>
          </p:cNvPr>
          <p:cNvSpPr>
            <a:spLocks noGrp="1"/>
          </p:cNvSpPr>
          <p:nvPr>
            <p:ph type="body" sz="half" idx="2"/>
          </p:nvPr>
        </p:nvSpPr>
        <p:spPr>
          <a:xfrm>
            <a:off x="1306740" y="2839009"/>
            <a:ext cx="15118515" cy="3054729"/>
          </a:xfrm>
        </p:spPr>
        <p:txBody>
          <a:bodyPr/>
          <a:lstStyle/>
          <a:p>
            <a:pPr marL="457200" indent="-457200" algn="just">
              <a:buFont typeface="Arial" panose="020B0604020202020204" pitchFamily="34" charset="0"/>
              <a:buChar char="•"/>
            </a:pPr>
            <a:r>
              <a:rPr lang="lt-LT" sz="2800">
                <a:solidFill>
                  <a:schemeClr val="tx1"/>
                </a:solidFill>
                <a:cs typeface="Times New Roman" panose="02020603050405020304" pitchFamily="18" charset="0"/>
              </a:rPr>
              <a:t>P</a:t>
            </a:r>
            <a:r>
              <a:rPr lang="lt-LT" sz="2800" kern="1200">
                <a:solidFill>
                  <a:schemeClr val="tx1"/>
                </a:solidFill>
                <a:effectLst/>
                <a:ea typeface="Calibri" panose="020F0502020204030204" pitchFamily="34" charset="0"/>
                <a:cs typeface="Times New Roman" panose="02020603050405020304" pitchFamily="18" charset="0"/>
              </a:rPr>
              <a:t>ažeidimo sąvoka labai plati (tai bet koks (nėra baigtinio sąrašo) nesankcionuotas veiksmas (įvykis) su asmens duomenimis) – todėl, esant bent menkiausiam įtarimui apie pažeidimą, reikia apie jį </a:t>
            </a:r>
            <a:r>
              <a:rPr lang="lt-LT" sz="2800" u="sng" kern="1200">
                <a:solidFill>
                  <a:schemeClr val="tx1"/>
                </a:solidFill>
                <a:effectLst/>
                <a:ea typeface="Calibri" panose="020F0502020204030204" pitchFamily="34" charset="0"/>
                <a:cs typeface="Times New Roman" panose="02020603050405020304" pitchFamily="18" charset="0"/>
              </a:rPr>
              <a:t>nedelsiant</a:t>
            </a:r>
            <a:r>
              <a:rPr lang="lt-LT" sz="2800" kern="1200">
                <a:solidFill>
                  <a:schemeClr val="tx1"/>
                </a:solidFill>
                <a:effectLst/>
                <a:ea typeface="Calibri" panose="020F0502020204030204" pitchFamily="34" charset="0"/>
                <a:cs typeface="Times New Roman" panose="02020603050405020304" pitchFamily="18" charset="0"/>
              </a:rPr>
              <a:t> pranešti;</a:t>
            </a:r>
          </a:p>
          <a:p>
            <a:pPr marL="457200" indent="-457200" algn="just">
              <a:buFont typeface="Arial" panose="020B0604020202020204" pitchFamily="34" charset="0"/>
              <a:buChar char="•"/>
            </a:pPr>
            <a:r>
              <a:rPr lang="lt-LT" sz="2800">
                <a:cs typeface="Times New Roman" panose="02020603050405020304" pitchFamily="18" charset="0"/>
              </a:rPr>
              <a:t>Pažeidimą galite įvykdyti patys, o galite sužinoti apie jį iš kitų šaltinių;</a:t>
            </a:r>
          </a:p>
          <a:p>
            <a:endParaRPr lang="lt-LT"/>
          </a:p>
        </p:txBody>
      </p:sp>
      <p:sp>
        <p:nvSpPr>
          <p:cNvPr id="3" name="Title 2">
            <a:extLst>
              <a:ext uri="{FF2B5EF4-FFF2-40B4-BE49-F238E27FC236}">
                <a16:creationId xmlns:a16="http://schemas.microsoft.com/office/drawing/2014/main" id="{F8336892-6D0D-730B-5C4A-5D2A26BB3118}"/>
              </a:ext>
            </a:extLst>
          </p:cNvPr>
          <p:cNvSpPr>
            <a:spLocks noGrp="1"/>
          </p:cNvSpPr>
          <p:nvPr>
            <p:ph type="title"/>
          </p:nvPr>
        </p:nvSpPr>
        <p:spPr>
          <a:xfrm>
            <a:off x="1306741" y="914399"/>
            <a:ext cx="17167239" cy="1721431"/>
          </a:xfrm>
        </p:spPr>
        <p:txBody>
          <a:bodyPr/>
          <a:lstStyle/>
          <a:p>
            <a:r>
              <a:rPr lang="lt-LT" sz="4800" b="1">
                <a:solidFill>
                  <a:schemeClr val="tx1"/>
                </a:solidFill>
                <a:effectLst/>
                <a:ea typeface="Times New Roman" panose="02020603050405020304" pitchFamily="18" charset="0"/>
                <a:cs typeface="Calibri" panose="020F0502020204030204" pitchFamily="34" charset="0"/>
              </a:rPr>
              <a:t>Ką daryti įvykus asmens duomenų saugumo pažeidimui ar jį įtarus?</a:t>
            </a:r>
            <a:endParaRPr lang="lt-LT" b="1"/>
          </a:p>
        </p:txBody>
      </p:sp>
      <p:sp>
        <p:nvSpPr>
          <p:cNvPr id="6" name="TextBox 5">
            <a:extLst>
              <a:ext uri="{FF2B5EF4-FFF2-40B4-BE49-F238E27FC236}">
                <a16:creationId xmlns:a16="http://schemas.microsoft.com/office/drawing/2014/main" id="{E78FA2B8-E453-6614-46D1-3614999D33F5}"/>
              </a:ext>
            </a:extLst>
          </p:cNvPr>
          <p:cNvSpPr txBox="1"/>
          <p:nvPr/>
        </p:nvSpPr>
        <p:spPr>
          <a:xfrm>
            <a:off x="7893601" y="9654303"/>
            <a:ext cx="12468386" cy="246221"/>
          </a:xfrm>
          <a:prstGeom prst="rect">
            <a:avLst/>
          </a:prstGeom>
          <a:noFill/>
        </p:spPr>
        <p:txBody>
          <a:bodyPr wrap="square">
            <a:spAutoFit/>
          </a:bodyPr>
          <a:lstStyle/>
          <a:p>
            <a:r>
              <a:rPr lang="lt-LT" sz="1000">
                <a:latin typeface="Arial" panose="020B0604020202020204" pitchFamily="34" charset="0"/>
                <a:cs typeface="Arial" panose="020B0604020202020204" pitchFamily="34" charset="0"/>
              </a:rPr>
              <a:t>Šaltinis </a:t>
            </a:r>
            <a:r>
              <a:rPr lang="en-US" sz="1000">
                <a:effectLst/>
                <a:latin typeface="Calibri" panose="020F0502020204030204" pitchFamily="34" charset="0"/>
                <a:ea typeface="Calibri" panose="020F0502020204030204" pitchFamily="34" charset="0"/>
                <a:cs typeface="Calibri" panose="020F0502020204030204" pitchFamily="34" charset="0"/>
              </a:rPr>
              <a:t>https://www.bankinfosecurity.com/breach-notification-tackling-timing-a-7708</a:t>
            </a:r>
            <a:endParaRPr lang="lt-LT" sz="1000">
              <a:effectLst/>
              <a:latin typeface="Calibri" panose="020F0502020204030204" pitchFamily="34" charset="0"/>
              <a:ea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E6F07C14-48D6-EB52-870A-E8BD5D50DFAF}"/>
              </a:ext>
            </a:extLst>
          </p:cNvPr>
          <p:cNvSpPr txBox="1"/>
          <p:nvPr/>
        </p:nvSpPr>
        <p:spPr>
          <a:xfrm>
            <a:off x="1306740" y="4900095"/>
            <a:ext cx="6364921" cy="4832092"/>
          </a:xfrm>
          <a:prstGeom prst="rect">
            <a:avLst/>
          </a:prstGeom>
          <a:noFill/>
        </p:spPr>
        <p:txBody>
          <a:bodyPr wrap="square">
            <a:spAutoFit/>
          </a:bodyPr>
          <a:lstStyle/>
          <a:p>
            <a:pPr marL="457200" indent="-457200" algn="just">
              <a:buFont typeface="Arial" panose="020B0604020202020204" pitchFamily="34" charset="0"/>
              <a:buChar char="•"/>
            </a:pPr>
            <a:r>
              <a:rPr lang="lt-LT" sz="2800" kern="0">
                <a:effectLst/>
                <a:ea typeface="Calibri" panose="020F0502020204030204" pitchFamily="34" charset="0"/>
              </a:rPr>
              <a:t>Darbuotojai privalo nedelsdami pranešti ŽŪDC DAP apie galimą asmens duomenų saugumo pažeidimą ar bet kokią įtartiną situaciją, kuri gali kelti grėsmę ŽŪDC tvarkomų asmens duomenų saugumui, el. paštu </a:t>
            </a:r>
            <a:r>
              <a:rPr lang="lt-LT" sz="2800" b="1" u="sng" kern="0" err="1">
                <a:solidFill>
                  <a:srgbClr val="0563C1"/>
                </a:solidFill>
                <a:effectLst/>
                <a:ea typeface="Calibri" panose="020F0502020204030204" pitchFamily="34" charset="0"/>
                <a:cs typeface="Times New Roman" panose="02020603050405020304" pitchFamily="18" charset="0"/>
                <a:hlinkClick r:id="rId2"/>
              </a:rPr>
              <a:t>duomenuapsauga@zudc.lt</a:t>
            </a:r>
            <a:r>
              <a:rPr lang="lt-LT" sz="2800" kern="0">
                <a:effectLst/>
                <a:ea typeface="Calibri" panose="020F0502020204030204" pitchFamily="34" charset="0"/>
              </a:rPr>
              <a:t>.</a:t>
            </a:r>
          </a:p>
          <a:p>
            <a:pPr algn="just"/>
            <a:endParaRPr lang="lt-LT" sz="2800" kern="0">
              <a:effectLst/>
              <a:ea typeface="Calibri" panose="020F0502020204030204" pitchFamily="34" charset="0"/>
            </a:endParaRPr>
          </a:p>
          <a:p>
            <a:pPr algn="just"/>
            <a:r>
              <a:rPr lang="lt-LT" sz="2800" kern="0">
                <a:cs typeface="Times New Roman" panose="02020603050405020304" pitchFamily="18" charset="0"/>
              </a:rPr>
              <a:t>Taip pat lygiagrečiai praneškite ir savo tiesioginiam vadovui.</a:t>
            </a:r>
            <a:endParaRPr lang="lt-LT" sz="2800">
              <a:cs typeface="Times New Roman" panose="02020603050405020304" pitchFamily="18" charset="0"/>
            </a:endParaRPr>
          </a:p>
        </p:txBody>
      </p:sp>
      <p:pic>
        <p:nvPicPr>
          <p:cNvPr id="9" name="Picture 4" descr="image">
            <a:extLst>
              <a:ext uri="{FF2B5EF4-FFF2-40B4-BE49-F238E27FC236}">
                <a16:creationId xmlns:a16="http://schemas.microsoft.com/office/drawing/2014/main" id="{17176F12-0AEA-77BA-C9D8-FA11B62BBE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3601" y="5089717"/>
            <a:ext cx="7139755" cy="4564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87203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3B948-6D89-85AA-2ED2-3FCF5090595E}"/>
              </a:ext>
            </a:extLst>
          </p:cNvPr>
          <p:cNvSpPr>
            <a:spLocks noGrp="1"/>
          </p:cNvSpPr>
          <p:nvPr>
            <p:ph type="title"/>
          </p:nvPr>
        </p:nvSpPr>
        <p:spPr>
          <a:xfrm>
            <a:off x="920926" y="721486"/>
            <a:ext cx="16393657" cy="1721431"/>
          </a:xfrm>
        </p:spPr>
        <p:txBody>
          <a:bodyPr/>
          <a:lstStyle/>
          <a:p>
            <a:r>
              <a:rPr lang="lt-LT" sz="4800" b="1">
                <a:solidFill>
                  <a:schemeClr val="tx1"/>
                </a:solidFill>
                <a:effectLst/>
                <a:ea typeface="Times New Roman" panose="02020603050405020304" pitchFamily="18" charset="0"/>
                <a:cs typeface="Calibri" panose="020F0502020204030204" pitchFamily="34" charset="0"/>
              </a:rPr>
              <a:t>Kokias teises turi pats darbuotojas, kai tai susiję su jo asmens duomenimis?</a:t>
            </a:r>
            <a:endParaRPr lang="lt-LT" b="1"/>
          </a:p>
        </p:txBody>
      </p:sp>
      <p:sp>
        <p:nvSpPr>
          <p:cNvPr id="3" name="Text Placeholder 2">
            <a:extLst>
              <a:ext uri="{FF2B5EF4-FFF2-40B4-BE49-F238E27FC236}">
                <a16:creationId xmlns:a16="http://schemas.microsoft.com/office/drawing/2014/main" id="{B1CAE3C9-E873-55B4-2675-D04F1E8BD52E}"/>
              </a:ext>
            </a:extLst>
          </p:cNvPr>
          <p:cNvSpPr>
            <a:spLocks noGrp="1"/>
          </p:cNvSpPr>
          <p:nvPr>
            <p:ph type="body" sz="half" idx="2"/>
          </p:nvPr>
        </p:nvSpPr>
        <p:spPr>
          <a:xfrm>
            <a:off x="973537" y="2424043"/>
            <a:ext cx="15951928" cy="2307630"/>
          </a:xfrm>
        </p:spPr>
        <p:txBody>
          <a:bodyPr vert="horz" lIns="91440" tIns="45720" rIns="91440" bIns="45720" rtlCol="0" anchor="t">
            <a:normAutofit/>
          </a:bodyPr>
          <a:lstStyle/>
          <a:p>
            <a:pPr algn="just"/>
            <a:r>
              <a:rPr lang="lt-LT" sz="4000"/>
              <a:t>Jūsų, kaip duomenų subjekto, teises ŽŪDC reglamentuoja Duomenų subjektų teisių įgyvendinimo valstybės įmonėje Žemės ūkio duomenų centre taisyklės (</a:t>
            </a:r>
            <a:r>
              <a:rPr lang="lt-LT" sz="4000">
                <a:hlinkClick r:id="rId2"/>
              </a:rPr>
              <a:t>https://vinis.zudc.lt/docfiles/dokumentai/3845/1v-335.pdf</a:t>
            </a:r>
            <a:r>
              <a:rPr lang="lt-LT" sz="4000"/>
              <a:t>). </a:t>
            </a:r>
          </a:p>
        </p:txBody>
      </p:sp>
      <p:sp>
        <p:nvSpPr>
          <p:cNvPr id="4" name="TextBox 3">
            <a:extLst>
              <a:ext uri="{FF2B5EF4-FFF2-40B4-BE49-F238E27FC236}">
                <a16:creationId xmlns:a16="http://schemas.microsoft.com/office/drawing/2014/main" id="{04DEEB66-EA96-B0E2-1BCF-5059CCE3A370}"/>
              </a:ext>
            </a:extLst>
          </p:cNvPr>
          <p:cNvSpPr txBox="1"/>
          <p:nvPr/>
        </p:nvSpPr>
        <p:spPr>
          <a:xfrm>
            <a:off x="984379" y="5870453"/>
            <a:ext cx="8133283"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gn="just">
              <a:buFont typeface=""/>
              <a:buChar char="-"/>
            </a:pPr>
            <a:r>
              <a:rPr lang="lt-LT" sz="4000">
                <a:cs typeface="Arial"/>
              </a:rPr>
              <a:t>teisę susipažinti su tvarkomais asmens duomenimis;</a:t>
            </a:r>
            <a:r>
              <a:rPr lang="en-US" sz="4000">
                <a:cs typeface="Arial"/>
              </a:rPr>
              <a:t>​</a:t>
            </a:r>
          </a:p>
          <a:p>
            <a:pPr marL="457200" indent="-457200" algn="just">
              <a:buFont typeface=""/>
              <a:buChar char="-"/>
            </a:pPr>
            <a:r>
              <a:rPr lang="lt-LT" sz="4000">
                <a:cs typeface="Arial"/>
              </a:rPr>
              <a:t>teisę reikalauti ištaisyti asmens duomenis; </a:t>
            </a:r>
            <a:r>
              <a:rPr lang="en-US" sz="4000">
                <a:cs typeface="Arial"/>
              </a:rPr>
              <a:t>​</a:t>
            </a:r>
          </a:p>
          <a:p>
            <a:pPr marL="457200" indent="-457200" algn="just">
              <a:buFont typeface=""/>
              <a:buChar char="-"/>
            </a:pPr>
            <a:r>
              <a:rPr lang="lt-LT" sz="4000">
                <a:cs typeface="Arial"/>
              </a:rPr>
              <a:t>teisę nesutikti su asmens duomenų tvarkymu ir t.t. </a:t>
            </a:r>
            <a:r>
              <a:rPr lang="en-US" sz="4000">
                <a:cs typeface="Arial"/>
              </a:rPr>
              <a:t>​</a:t>
            </a:r>
          </a:p>
        </p:txBody>
      </p:sp>
      <p:sp>
        <p:nvSpPr>
          <p:cNvPr id="5" name="TextBox 4">
            <a:extLst>
              <a:ext uri="{FF2B5EF4-FFF2-40B4-BE49-F238E27FC236}">
                <a16:creationId xmlns:a16="http://schemas.microsoft.com/office/drawing/2014/main" id="{6EC9E9D4-684F-047C-95AD-9C40FEA68623}"/>
              </a:ext>
            </a:extLst>
          </p:cNvPr>
          <p:cNvSpPr txBox="1"/>
          <p:nvPr/>
        </p:nvSpPr>
        <p:spPr>
          <a:xfrm>
            <a:off x="976847" y="4941931"/>
            <a:ext cx="274320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t-LT" sz="4000"/>
              <a:t>Turite:</a:t>
            </a:r>
            <a:r>
              <a:rPr lang="en-US" sz="4000">
                <a:cs typeface="Arial"/>
              </a:rPr>
              <a:t>​</a:t>
            </a:r>
            <a:endParaRPr lang="en-US"/>
          </a:p>
        </p:txBody>
      </p:sp>
    </p:spTree>
    <p:extLst>
      <p:ext uri="{BB962C8B-B14F-4D97-AF65-F5344CB8AC3E}">
        <p14:creationId xmlns:p14="http://schemas.microsoft.com/office/powerpoint/2010/main" val="311945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7E8325-D4D1-42B7-8B12-E91890A7DDC9}"/>
              </a:ext>
            </a:extLst>
          </p:cNvPr>
          <p:cNvSpPr>
            <a:spLocks noGrp="1"/>
          </p:cNvSpPr>
          <p:nvPr>
            <p:ph type="title"/>
          </p:nvPr>
        </p:nvSpPr>
        <p:spPr>
          <a:xfrm>
            <a:off x="1306741" y="914399"/>
            <a:ext cx="16393657" cy="1102291"/>
          </a:xfrm>
        </p:spPr>
        <p:txBody>
          <a:bodyPr/>
          <a:lstStyle/>
          <a:p>
            <a:pPr algn="ctr"/>
            <a:r>
              <a:rPr lang="lt-LT" sz="4800" b="1"/>
              <a:t>ŽŪDC DARBO TARYBOS VEIKLA</a:t>
            </a:r>
            <a:endParaRPr lang="lt-LT"/>
          </a:p>
        </p:txBody>
      </p:sp>
      <p:sp>
        <p:nvSpPr>
          <p:cNvPr id="5" name="Text Placeholder 4">
            <a:extLst>
              <a:ext uri="{FF2B5EF4-FFF2-40B4-BE49-F238E27FC236}">
                <a16:creationId xmlns:a16="http://schemas.microsoft.com/office/drawing/2014/main" id="{E46896F9-17B0-48AB-9C93-A312017A0B21}"/>
              </a:ext>
            </a:extLst>
          </p:cNvPr>
          <p:cNvSpPr>
            <a:spLocks noGrp="1"/>
          </p:cNvSpPr>
          <p:nvPr>
            <p:ph type="body" sz="half" idx="2"/>
          </p:nvPr>
        </p:nvSpPr>
        <p:spPr>
          <a:xfrm>
            <a:off x="1306740" y="1891431"/>
            <a:ext cx="14811309" cy="1137242"/>
          </a:xfrm>
        </p:spPr>
        <p:txBody>
          <a:bodyPr/>
          <a:lstStyle/>
          <a:p>
            <a:r>
              <a:rPr lang="lt-LT" sz="2800"/>
              <a:t>Reguliariai atnaujinama su DT veikla susijusi informacija įmonės vidiniame puslapyje VINIS: </a:t>
            </a:r>
            <a:r>
              <a:rPr lang="lt-LT" sz="2800" b="1">
                <a:hlinkClick r:id="rId2"/>
              </a:rPr>
              <a:t>ŽŪDC - ViNIS - Darbo taryba (zudc.lt)</a:t>
            </a:r>
            <a:endParaRPr lang="lt-LT" sz="2800" b="1"/>
          </a:p>
          <a:p>
            <a:endParaRPr lang="lt-LT"/>
          </a:p>
        </p:txBody>
      </p:sp>
      <p:pic>
        <p:nvPicPr>
          <p:cNvPr id="6" name="Paveikslėlis 5">
            <a:extLst>
              <a:ext uri="{FF2B5EF4-FFF2-40B4-BE49-F238E27FC236}">
                <a16:creationId xmlns:a16="http://schemas.microsoft.com/office/drawing/2014/main" id="{BE75F218-3D2B-A8FC-918F-071BC38A80D3}"/>
              </a:ext>
            </a:extLst>
          </p:cNvPr>
          <p:cNvPicPr>
            <a:picLocks noChangeAspect="1"/>
          </p:cNvPicPr>
          <p:nvPr/>
        </p:nvPicPr>
        <p:blipFill>
          <a:blip r:embed="rId3"/>
          <a:stretch>
            <a:fillRect/>
          </a:stretch>
        </p:blipFill>
        <p:spPr>
          <a:xfrm>
            <a:off x="1306738" y="2861187"/>
            <a:ext cx="12154811" cy="7241457"/>
          </a:xfrm>
          <a:prstGeom prst="rect">
            <a:avLst/>
          </a:prstGeom>
        </p:spPr>
      </p:pic>
    </p:spTree>
    <p:extLst>
      <p:ext uri="{BB962C8B-B14F-4D97-AF65-F5344CB8AC3E}">
        <p14:creationId xmlns:p14="http://schemas.microsoft.com/office/powerpoint/2010/main" val="40024512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E9FEE2-8163-7147-8331-0E4C06E69636}"/>
              </a:ext>
            </a:extLst>
          </p:cNvPr>
          <p:cNvSpPr>
            <a:spLocks noGrp="1"/>
          </p:cNvSpPr>
          <p:nvPr>
            <p:ph type="body" sz="half" idx="2"/>
          </p:nvPr>
        </p:nvSpPr>
        <p:spPr>
          <a:xfrm>
            <a:off x="991074" y="2108934"/>
            <a:ext cx="16023929" cy="4512357"/>
          </a:xfrm>
        </p:spPr>
        <p:txBody>
          <a:bodyPr vert="horz" lIns="91440" tIns="45720" rIns="91440" bIns="45720" rtlCol="0" anchor="t">
            <a:normAutofit/>
          </a:bodyPr>
          <a:lstStyle/>
          <a:p>
            <a:pPr marL="342900" indent="-342900" algn="just">
              <a:buFont typeface="Wingdings" panose="05000000000000000000" pitchFamily="2" charset="2"/>
              <a:buChar char="v"/>
            </a:pPr>
            <a:r>
              <a:rPr lang="lt-LT" sz="2800">
                <a:cs typeface="Arial"/>
              </a:rPr>
              <a:t> Darbo patalpos ir įėjimai į jas yra </a:t>
            </a:r>
            <a:r>
              <a:rPr lang="lt-LT" sz="2800" b="1">
                <a:cs typeface="Arial"/>
              </a:rPr>
              <a:t>filmuojami</a:t>
            </a:r>
            <a:r>
              <a:rPr lang="lt-LT" sz="2800">
                <a:cs typeface="Arial"/>
              </a:rPr>
              <a:t> – ŽŪDC vaizdo stebėjimo ir vaizdo duomenų tvarkymo taisyklės (</a:t>
            </a:r>
            <a:r>
              <a:rPr lang="lt-LT" sz="2800">
                <a:cs typeface="Arial"/>
                <a:hlinkClick r:id="rId2"/>
              </a:rPr>
              <a:t>https://vinis.zudc.lt/docfiles/dokumentai/3863/1v_476.pdf</a:t>
            </a:r>
            <a:r>
              <a:rPr lang="lt-LT" sz="2800">
                <a:cs typeface="Arial"/>
              </a:rPr>
              <a:t>);</a:t>
            </a:r>
          </a:p>
          <a:p>
            <a:pPr marL="342900" indent="-342900" algn="just">
              <a:buFont typeface="Wingdings" panose="05000000000000000000" pitchFamily="2" charset="2"/>
              <a:buChar char="v"/>
            </a:pPr>
            <a:r>
              <a:rPr lang="lt-LT" sz="2800"/>
              <a:t> Skambučiai, kai skambinama į ŽŪDC klientų aptarnavimo telefonu ir kai iš šio numerio skambučiai yra peradresuojami kitiems darbuotojams, yra </a:t>
            </a:r>
            <a:r>
              <a:rPr lang="lt-LT" sz="2800" b="1"/>
              <a:t>įrašomi</a:t>
            </a:r>
            <a:r>
              <a:rPr lang="lt-LT" sz="2800"/>
              <a:t> ir įrašai saugomi </a:t>
            </a:r>
            <a:r>
              <a:rPr lang="en-US" sz="2800"/>
              <a:t>1</a:t>
            </a:r>
            <a:r>
              <a:rPr lang="lt-LT" sz="2800"/>
              <a:t> metus (</a:t>
            </a:r>
            <a:r>
              <a:rPr lang="lt-LT" sz="2800">
                <a:hlinkClick r:id="rId3"/>
              </a:rPr>
              <a:t>https://vinis.zudc.lt/docfiles/dokumentai/3798/1V-139.pdf</a:t>
            </a:r>
            <a:r>
              <a:rPr lang="lt-LT" sz="2800"/>
              <a:t>); </a:t>
            </a:r>
            <a:endParaRPr lang="lt-LT" sz="2800">
              <a:cs typeface="Arial"/>
            </a:endParaRPr>
          </a:p>
          <a:p>
            <a:pPr marL="342900" indent="-342900" algn="just">
              <a:buFont typeface="Wingdings" panose="05000000000000000000" pitchFamily="2" charset="2"/>
              <a:buChar char="v"/>
            </a:pPr>
            <a:r>
              <a:rPr lang="lt-LT" sz="2800">
                <a:cs typeface="Arial"/>
              </a:rPr>
              <a:t> Jeigu naudojatės ŽŪDC tarnybiniu automobiliu - ŽŪDC vykdoma nuolatinė stebėsena, </a:t>
            </a:r>
            <a:r>
              <a:rPr lang="lt-LT" sz="2800" b="1">
                <a:cs typeface="Arial"/>
              </a:rPr>
              <a:t>stebimos visos ŽŪDC teisėtu pagrindu priklausančios transporto priemonės</a:t>
            </a:r>
            <a:r>
              <a:rPr lang="lt-LT" sz="2800">
                <a:cs typeface="Arial"/>
              </a:rPr>
              <a:t>. Tai reglamentuoja Asmens duomenų tvarkymo vykdant ŽŪDC transporto priemonių naudojimo stebėseną tvarkos aprašas (</a:t>
            </a:r>
            <a:r>
              <a:rPr lang="lt-LT" sz="2800">
                <a:cs typeface="Arial"/>
                <a:hlinkClick r:id="rId4">
                  <a:extLst>
                    <a:ext uri="{A12FA001-AC4F-418D-AE19-62706E023703}">
                      <ahyp:hlinkClr xmlns:ahyp="http://schemas.microsoft.com/office/drawing/2018/hyperlinkcolor" val="tx"/>
                    </a:ext>
                  </a:extLst>
                </a:hlinkClick>
              </a:rPr>
              <a:t>https://vinis.zudc.lt/docfiles/dokumentai/3868/1V-490.pdf</a:t>
            </a:r>
            <a:r>
              <a:rPr lang="lt-LT" sz="2800">
                <a:cs typeface="Arial"/>
              </a:rPr>
              <a:t>); </a:t>
            </a:r>
            <a:endParaRPr lang="lt-LT" sz="2800">
              <a:cs typeface="Arial" panose="020B0604020202020204" pitchFamily="34" charset="0"/>
            </a:endParaRPr>
          </a:p>
          <a:p>
            <a:pPr marL="342900" indent="-342900" algn="just">
              <a:buFont typeface="Wingdings" panose="05000000000000000000" pitchFamily="2" charset="2"/>
              <a:buChar char="v"/>
            </a:pPr>
            <a:endParaRPr lang="lt-LT" sz="240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BA34182A-2A7A-EBE5-D713-B3D1210AFB72}"/>
              </a:ext>
            </a:extLst>
          </p:cNvPr>
          <p:cNvSpPr>
            <a:spLocks noGrp="1"/>
          </p:cNvSpPr>
          <p:nvPr>
            <p:ph type="title"/>
          </p:nvPr>
        </p:nvSpPr>
        <p:spPr>
          <a:xfrm>
            <a:off x="991074" y="914399"/>
            <a:ext cx="16393657" cy="1208869"/>
          </a:xfrm>
        </p:spPr>
        <p:txBody>
          <a:bodyPr>
            <a:normAutofit fontScale="90000"/>
          </a:bodyPr>
          <a:lstStyle/>
          <a:p>
            <a:r>
              <a:rPr lang="lt-LT" sz="4800" b="1">
                <a:ea typeface="Times New Roman" panose="02020603050405020304" pitchFamily="18" charset="0"/>
                <a:cs typeface="Calibri" panose="020F0502020204030204" pitchFamily="34" charset="0"/>
              </a:rPr>
              <a:t>Į ką dar svarbu atkreipti dėmesį darbuotojui?</a:t>
            </a:r>
            <a:br>
              <a:rPr lang="lt-LT" sz="4800" b="1">
                <a:ea typeface="Times New Roman" panose="02020603050405020304" pitchFamily="18" charset="0"/>
                <a:cs typeface="Calibri" panose="020F0502020204030204" pitchFamily="34" charset="0"/>
              </a:rPr>
            </a:br>
            <a:endParaRPr lang="lt-LT" b="1"/>
          </a:p>
        </p:txBody>
      </p:sp>
      <p:sp>
        <p:nvSpPr>
          <p:cNvPr id="4" name="TextBox 3">
            <a:extLst>
              <a:ext uri="{FF2B5EF4-FFF2-40B4-BE49-F238E27FC236}">
                <a16:creationId xmlns:a16="http://schemas.microsoft.com/office/drawing/2014/main" id="{5A39EF09-222B-475D-5A21-3975771B3B46}"/>
              </a:ext>
            </a:extLst>
          </p:cNvPr>
          <p:cNvSpPr txBox="1"/>
          <p:nvPr/>
        </p:nvSpPr>
        <p:spPr>
          <a:xfrm>
            <a:off x="993016" y="6276332"/>
            <a:ext cx="13753863" cy="3108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gn="just">
              <a:buFont typeface="Wingdings"/>
              <a:buChar char="v"/>
            </a:pPr>
            <a:r>
              <a:rPr lang="lt-LT" sz="2800"/>
              <a:t>Jeigu dirbsite ir nuotoliniu būdu, atkreipkite dėmesį, kad rašydami nuotolinio darbo prašymus, nurodote vietos, iš kurios dirbsite nuotoliniu būdu, </a:t>
            </a:r>
            <a:r>
              <a:rPr lang="lt-LT" sz="2800" b="1"/>
              <a:t>adresą</a:t>
            </a:r>
            <a:r>
              <a:rPr lang="lt-LT" sz="2800"/>
              <a:t>, o kartu Jums, kaip darbuotojui, pateikiamas </a:t>
            </a:r>
            <a:r>
              <a:rPr lang="lt-LT" sz="2800" b="1"/>
              <a:t>informavimo pranešimas apie Jūsų asmens duomenų tvarkymą</a:t>
            </a:r>
            <a:r>
              <a:rPr lang="lt-LT" sz="2800"/>
              <a:t>. Atidžiai peržiūrėkite pildomą ir pasirašomą dokumentų valdymo sistemos „Avilys“ Prašymo dirbti nuotoliniu būdu kortelę ir joje matysite informaciją „* Pasirašydamas (-a) šį prašymą patvirtinu, jog esu informuotas (-a) ir suprantu, kad: &lt;...&lt;&gt;“.</a:t>
            </a:r>
            <a:r>
              <a:rPr lang="en-US" sz="2800">
                <a:cs typeface="Arial"/>
              </a:rPr>
              <a:t>​</a:t>
            </a:r>
            <a:endParaRPr lang="en-US">
              <a:cs typeface="Arial" panose="020B0604020202020204"/>
            </a:endParaRPr>
          </a:p>
        </p:txBody>
      </p:sp>
    </p:spTree>
    <p:extLst>
      <p:ext uri="{BB962C8B-B14F-4D97-AF65-F5344CB8AC3E}">
        <p14:creationId xmlns:p14="http://schemas.microsoft.com/office/powerpoint/2010/main" val="13373016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DA99B6-8246-11EB-F0FD-377EDB7CCA6A}"/>
              </a:ext>
            </a:extLst>
          </p:cNvPr>
          <p:cNvSpPr>
            <a:spLocks noGrp="1"/>
          </p:cNvSpPr>
          <p:nvPr>
            <p:ph type="title"/>
          </p:nvPr>
        </p:nvSpPr>
        <p:spPr>
          <a:xfrm>
            <a:off x="11735718" y="1992281"/>
            <a:ext cx="5126364" cy="4891276"/>
          </a:xfrm>
        </p:spPr>
        <p:txBody>
          <a:bodyPr vert="horz" lIns="91440" tIns="45720" rIns="91440" bIns="45720" rtlCol="0" anchor="ctr">
            <a:normAutofit/>
          </a:bodyPr>
          <a:lstStyle/>
          <a:p>
            <a:pPr algn="ctr"/>
            <a:r>
              <a:rPr lang="en-US" sz="3400">
                <a:solidFill>
                  <a:srgbClr val="082C38"/>
                </a:solidFill>
                <a:cs typeface="Arial"/>
              </a:rPr>
              <a:t>"KLYSTI – ŽMOGIŠKA, SUVERSTI KALTĘ KOMPIUTERIUI – DAR ŽMOGIŠKIAU" </a:t>
            </a:r>
            <a:br>
              <a:rPr lang="en-US" sz="3400">
                <a:cs typeface="Arial"/>
              </a:rPr>
            </a:br>
            <a:br>
              <a:rPr lang="en-US" sz="3400">
                <a:cs typeface="Arial"/>
              </a:rPr>
            </a:br>
            <a:r>
              <a:rPr lang="en-US" sz="3400">
                <a:solidFill>
                  <a:srgbClr val="082C38"/>
                </a:solidFill>
                <a:cs typeface="Arial"/>
              </a:rPr>
              <a:t>-R. </a:t>
            </a:r>
            <a:r>
              <a:rPr lang="en-US" sz="3400" err="1">
                <a:solidFill>
                  <a:srgbClr val="082C38"/>
                </a:solidFill>
                <a:cs typeface="Arial"/>
              </a:rPr>
              <a:t>Orbenas</a:t>
            </a:r>
            <a:r>
              <a:rPr lang="en-US" sz="3400">
                <a:solidFill>
                  <a:srgbClr val="082C38"/>
                </a:solidFill>
                <a:cs typeface="Arial"/>
              </a:rPr>
              <a:t>-</a:t>
            </a:r>
            <a:endParaRPr lang="en-US">
              <a:solidFill>
                <a:srgbClr val="082C38"/>
              </a:solidFill>
              <a:cs typeface="Arial" panose="020B0604020202020204"/>
            </a:endParaRPr>
          </a:p>
        </p:txBody>
      </p:sp>
      <p:pic>
        <p:nvPicPr>
          <p:cNvPr id="5" name="Picture 4" descr="Žiūrėti šaltinio vaizdą">
            <a:extLst>
              <a:ext uri="{FF2B5EF4-FFF2-40B4-BE49-F238E27FC236}">
                <a16:creationId xmlns:a16="http://schemas.microsoft.com/office/drawing/2014/main" id="{3F7566AD-FE6D-4B2C-BAC5-80E2D34A1E3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2"/>
          <a:stretch/>
        </p:blipFill>
        <p:spPr bwMode="auto">
          <a:xfrm>
            <a:off x="1404202" y="1993437"/>
            <a:ext cx="9965024" cy="669584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0090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589F506-EB6B-9C25-0F73-9FEC4D838E7D}"/>
              </a:ext>
            </a:extLst>
          </p:cNvPr>
          <p:cNvSpPr>
            <a:spLocks noGrp="1"/>
          </p:cNvSpPr>
          <p:nvPr>
            <p:ph type="body" sz="half" idx="2"/>
          </p:nvPr>
        </p:nvSpPr>
        <p:spPr>
          <a:xfrm>
            <a:off x="6993173" y="2730974"/>
            <a:ext cx="10650782" cy="6675261"/>
          </a:xfrm>
        </p:spPr>
        <p:txBody>
          <a:bodyPr vert="horz" lIns="91440" tIns="45720" rIns="91440" bIns="45720" rtlCol="0" anchor="t">
            <a:noAutofit/>
          </a:bodyPr>
          <a:lstStyle/>
          <a:p>
            <a:pPr marL="571500" indent="-571500">
              <a:buFont typeface="Arial,Sans-Serif"/>
              <a:buChar char="•"/>
            </a:pPr>
            <a:r>
              <a:rPr lang="lt-LT" sz="2900">
                <a:solidFill>
                  <a:srgbClr val="082C38"/>
                </a:solidFill>
                <a:cs typeface="Arial"/>
              </a:rPr>
              <a:t>Laikomės Žemės ūkio ministerijos ir jos valdymo srities įstaigų, valstybės valdomų įmonių nulinės tolerancijos korupcijai politikos </a:t>
            </a:r>
            <a:r>
              <a:rPr lang="lt-LT" sz="2900">
                <a:solidFill>
                  <a:srgbClr val="082C38"/>
                </a:solidFill>
                <a:cs typeface="Arial"/>
                <a:hlinkClick r:id="rId2">
                  <a:extLst>
                    <a:ext uri="{A12FA001-AC4F-418D-AE19-62706E023703}">
                      <ahyp:hlinkClr xmlns:ahyp="http://schemas.microsoft.com/office/drawing/2018/hyperlinkcolor" val="tx"/>
                    </a:ext>
                  </a:extLst>
                </a:hlinkClick>
              </a:rPr>
              <a:t>aprašo</a:t>
            </a:r>
            <a:r>
              <a:rPr lang="lt-LT" sz="2900">
                <a:solidFill>
                  <a:srgbClr val="082C38"/>
                </a:solidFill>
                <a:cs typeface="Arial"/>
              </a:rPr>
              <a:t> ir ŽŪDC etikos ir antikorupcinio elgesio kodekso nuostatų;</a:t>
            </a:r>
          </a:p>
          <a:p>
            <a:endParaRPr lang="lt-LT" sz="2900">
              <a:solidFill>
                <a:srgbClr val="082C38"/>
              </a:solidFill>
              <a:cs typeface="Arial"/>
            </a:endParaRPr>
          </a:p>
          <a:p>
            <a:pPr marL="571500" indent="-571500" algn="just">
              <a:buFont typeface="Arial,Sans-Serif"/>
              <a:buChar char="•"/>
            </a:pPr>
            <a:r>
              <a:rPr lang="lt-LT" sz="2900">
                <a:solidFill>
                  <a:srgbClr val="082C38"/>
                </a:solidFill>
                <a:cs typeface="Arial"/>
              </a:rPr>
              <a:t>tinkamai deriname viešuosius ir privačius interesus;</a:t>
            </a:r>
          </a:p>
          <a:p>
            <a:pPr algn="just"/>
            <a:endParaRPr lang="lt-LT" sz="2900">
              <a:solidFill>
                <a:srgbClr val="082C38"/>
              </a:solidFill>
              <a:cs typeface="Arial"/>
            </a:endParaRPr>
          </a:p>
          <a:p>
            <a:pPr marL="571500" indent="-571500" algn="just">
              <a:buFont typeface="Arial,Sans-Serif"/>
              <a:buChar char="•"/>
            </a:pPr>
            <a:r>
              <a:rPr lang="lt-LT" sz="2900">
                <a:solidFill>
                  <a:srgbClr val="082C38"/>
                </a:solidFill>
                <a:cs typeface="Arial"/>
              </a:rPr>
              <a:t>gerbiame vieni kitus ir netoleruojame neetiško elgesio;</a:t>
            </a:r>
          </a:p>
          <a:p>
            <a:pPr algn="just"/>
            <a:endParaRPr lang="lt-LT" sz="2900">
              <a:solidFill>
                <a:srgbClr val="082C38"/>
              </a:solidFill>
              <a:cs typeface="Arial"/>
            </a:endParaRPr>
          </a:p>
          <a:p>
            <a:pPr marL="571500" indent="-571500" algn="just">
              <a:buFont typeface="Arial,Sans-Serif"/>
              <a:buChar char="•"/>
            </a:pPr>
            <a:r>
              <a:rPr lang="lt-LT" sz="2900">
                <a:solidFill>
                  <a:srgbClr val="082C38"/>
                </a:solidFill>
                <a:cs typeface="Arial"/>
              </a:rPr>
              <a:t>laikomės ŽŪDC vidaus teisės aktų reikalavimų; </a:t>
            </a:r>
          </a:p>
          <a:p>
            <a:pPr algn="just"/>
            <a:endParaRPr lang="lt-LT" sz="2900">
              <a:solidFill>
                <a:srgbClr val="082C38"/>
              </a:solidFill>
              <a:cs typeface="Arial"/>
            </a:endParaRPr>
          </a:p>
          <a:p>
            <a:pPr marL="571500" indent="-571500" algn="just">
              <a:buFont typeface="Arial,Sans-Serif"/>
              <a:buChar char="•"/>
            </a:pPr>
            <a:r>
              <a:rPr lang="lt-LT" sz="2900">
                <a:solidFill>
                  <a:srgbClr val="082C38"/>
                </a:solidFill>
                <a:cs typeface="Arial"/>
              </a:rPr>
              <a:t>laikomės nulinės dovanų politikos. </a:t>
            </a:r>
            <a:endParaRPr lang="lt-LT" sz="2800">
              <a:solidFill>
                <a:srgbClr val="0C4178"/>
              </a:solidFill>
              <a:cs typeface="Arial"/>
            </a:endParaRPr>
          </a:p>
          <a:p>
            <a:endParaRPr lang="en-US">
              <a:cs typeface="Arial"/>
            </a:endParaRPr>
          </a:p>
        </p:txBody>
      </p:sp>
      <p:sp>
        <p:nvSpPr>
          <p:cNvPr id="2" name="Title 1">
            <a:extLst>
              <a:ext uri="{FF2B5EF4-FFF2-40B4-BE49-F238E27FC236}">
                <a16:creationId xmlns:a16="http://schemas.microsoft.com/office/drawing/2014/main" id="{CAD335CD-7FE3-7957-15EC-4F094E43EBF0}"/>
              </a:ext>
            </a:extLst>
          </p:cNvPr>
          <p:cNvSpPr>
            <a:spLocks noGrp="1"/>
          </p:cNvSpPr>
          <p:nvPr>
            <p:ph type="title"/>
          </p:nvPr>
        </p:nvSpPr>
        <p:spPr>
          <a:xfrm>
            <a:off x="1631024" y="1784346"/>
            <a:ext cx="6241730" cy="885867"/>
          </a:xfrm>
        </p:spPr>
        <p:txBody>
          <a:bodyPr/>
          <a:lstStyle/>
          <a:p>
            <a:r>
              <a:rPr lang="en-US">
                <a:solidFill>
                  <a:srgbClr val="082C38"/>
                </a:solidFill>
                <a:cs typeface="Arial"/>
              </a:rPr>
              <a:t>KOKIE MES ESAME?</a:t>
            </a:r>
            <a:endParaRPr lang="en-US">
              <a:solidFill>
                <a:srgbClr val="082C38"/>
              </a:solidFill>
            </a:endParaRPr>
          </a:p>
        </p:txBody>
      </p:sp>
      <p:pic>
        <p:nvPicPr>
          <p:cNvPr id="4" name="Picture 3">
            <a:extLst>
              <a:ext uri="{FF2B5EF4-FFF2-40B4-BE49-F238E27FC236}">
                <a16:creationId xmlns:a16="http://schemas.microsoft.com/office/drawing/2014/main" id="{A2B71C84-36B2-ABE9-3886-95A397077C6D}"/>
              </a:ext>
            </a:extLst>
          </p:cNvPr>
          <p:cNvPicPr>
            <a:picLocks noChangeAspect="1"/>
          </p:cNvPicPr>
          <p:nvPr/>
        </p:nvPicPr>
        <p:blipFill>
          <a:blip r:embed="rId3"/>
          <a:stretch>
            <a:fillRect/>
          </a:stretch>
        </p:blipFill>
        <p:spPr>
          <a:xfrm>
            <a:off x="1818817" y="2891128"/>
            <a:ext cx="4776107" cy="6388958"/>
          </a:xfrm>
          <a:prstGeom prst="rect">
            <a:avLst/>
          </a:prstGeom>
        </p:spPr>
      </p:pic>
    </p:spTree>
    <p:extLst>
      <p:ext uri="{BB962C8B-B14F-4D97-AF65-F5344CB8AC3E}">
        <p14:creationId xmlns:p14="http://schemas.microsoft.com/office/powerpoint/2010/main" val="26832499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4B8AF9-8046-D730-BC99-F3FB387FC68A}"/>
              </a:ext>
            </a:extLst>
          </p:cNvPr>
          <p:cNvSpPr>
            <a:spLocks noGrp="1"/>
          </p:cNvSpPr>
          <p:nvPr>
            <p:ph type="body" sz="half" idx="2"/>
          </p:nvPr>
        </p:nvSpPr>
        <p:spPr>
          <a:xfrm>
            <a:off x="7435273" y="1708430"/>
            <a:ext cx="8466838" cy="2292816"/>
          </a:xfrm>
        </p:spPr>
        <p:txBody>
          <a:bodyPr vert="horz" lIns="91440" tIns="45720" rIns="91440" bIns="45720" rtlCol="0" anchor="t">
            <a:noAutofit/>
          </a:bodyPr>
          <a:lstStyle/>
          <a:p>
            <a:r>
              <a:rPr lang="en-GB" sz="2800">
                <a:solidFill>
                  <a:srgbClr val="082C38"/>
                </a:solidFill>
                <a:cs typeface="Arial"/>
              </a:rPr>
              <a:t>DOVANŲ POLITIKOS APRAŠAS:</a:t>
            </a:r>
          </a:p>
          <a:p>
            <a:pPr marL="457200" indent="-457200">
              <a:buChar char="•"/>
            </a:pPr>
            <a:r>
              <a:rPr lang="lt-LT" sz="2800">
                <a:solidFill>
                  <a:srgbClr val="082C38"/>
                </a:solidFill>
                <a:cs typeface="Arial"/>
              </a:rPr>
              <a:t>nustato dovanų priėmimo ir (ar) teikimo praktikos taisykles;</a:t>
            </a:r>
          </a:p>
          <a:p>
            <a:pPr marL="457200" indent="-457200">
              <a:buChar char="•"/>
            </a:pPr>
            <a:r>
              <a:rPr lang="lt-LT" sz="2800">
                <a:solidFill>
                  <a:srgbClr val="082C38"/>
                </a:solidFill>
                <a:cs typeface="Arial"/>
              </a:rPr>
              <a:t>taikomas (galioja) visiems ŽŪDC darbuotojams ir praktiką atliekantiems asmenims.</a:t>
            </a:r>
          </a:p>
        </p:txBody>
      </p:sp>
      <p:sp>
        <p:nvSpPr>
          <p:cNvPr id="3" name="Title 2">
            <a:extLst>
              <a:ext uri="{FF2B5EF4-FFF2-40B4-BE49-F238E27FC236}">
                <a16:creationId xmlns:a16="http://schemas.microsoft.com/office/drawing/2014/main" id="{D15A6D35-9D89-C3E8-B1CF-E011F8193826}"/>
              </a:ext>
            </a:extLst>
          </p:cNvPr>
          <p:cNvSpPr>
            <a:spLocks noGrp="1"/>
          </p:cNvSpPr>
          <p:nvPr>
            <p:ph type="title"/>
          </p:nvPr>
        </p:nvSpPr>
        <p:spPr>
          <a:xfrm>
            <a:off x="1306741" y="1715502"/>
            <a:ext cx="6139358" cy="954076"/>
          </a:xfrm>
        </p:spPr>
        <p:txBody>
          <a:bodyPr/>
          <a:lstStyle/>
          <a:p>
            <a:r>
              <a:rPr lang="en-US">
                <a:solidFill>
                  <a:srgbClr val="082C38"/>
                </a:solidFill>
                <a:cs typeface="Arial"/>
              </a:rPr>
              <a:t>DOVANŲ POLITIKA</a:t>
            </a:r>
            <a:endParaRPr lang="en-US">
              <a:solidFill>
                <a:srgbClr val="082C38"/>
              </a:solidFill>
            </a:endParaRPr>
          </a:p>
        </p:txBody>
      </p:sp>
      <p:sp>
        <p:nvSpPr>
          <p:cNvPr id="5" name="TextBox 4">
            <a:extLst>
              <a:ext uri="{FF2B5EF4-FFF2-40B4-BE49-F238E27FC236}">
                <a16:creationId xmlns:a16="http://schemas.microsoft.com/office/drawing/2014/main" id="{1CCA540D-B1DD-50A6-84B9-C4389375CB90}"/>
              </a:ext>
            </a:extLst>
          </p:cNvPr>
          <p:cNvSpPr txBox="1"/>
          <p:nvPr/>
        </p:nvSpPr>
        <p:spPr>
          <a:xfrm>
            <a:off x="7421673" y="4746420"/>
            <a:ext cx="7673398"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t-LT" sz="2800">
                <a:solidFill>
                  <a:srgbClr val="082C38"/>
                </a:solidFill>
                <a:latin typeface="Arial"/>
                <a:ea typeface="Segoe UI"/>
                <a:cs typeface="Segoe UI"/>
              </a:rPr>
              <a:t>DOVANŲ POLITIKOS APRAŠO NUOSTATOS GALI BŪTI NETAIKOMOS</a:t>
            </a:r>
            <a:r>
              <a:rPr lang="lt-LT" sz="2800" baseline="0">
                <a:solidFill>
                  <a:srgbClr val="082C38"/>
                </a:solidFill>
                <a:latin typeface="Arial"/>
                <a:ea typeface="Segoe UI"/>
                <a:cs typeface="Segoe UI"/>
              </a:rPr>
              <a:t>, kai:</a:t>
            </a:r>
            <a:r>
              <a:rPr lang="lt-LT" sz="2800">
                <a:solidFill>
                  <a:srgbClr val="082C38"/>
                </a:solidFill>
                <a:latin typeface="Arial"/>
                <a:ea typeface="Segoe UI"/>
                <a:cs typeface="Segoe UI"/>
              </a:rPr>
              <a:t>​</a:t>
            </a:r>
          </a:p>
          <a:p>
            <a:endParaRPr lang="lt-LT" sz="2800">
              <a:solidFill>
                <a:srgbClr val="082C38"/>
              </a:solidFill>
              <a:latin typeface="Arial"/>
              <a:ea typeface="Segoe UI"/>
              <a:cs typeface="Segoe UI"/>
            </a:endParaRPr>
          </a:p>
          <a:p>
            <a:pPr marL="457200" indent="-457200" rtl="0">
              <a:buFont typeface="Arial"/>
              <a:buChar char="•"/>
            </a:pPr>
            <a:r>
              <a:rPr lang="lt-LT" sz="2800" baseline="0">
                <a:solidFill>
                  <a:srgbClr val="082C38"/>
                </a:solidFill>
                <a:latin typeface="Arial"/>
                <a:ea typeface="Segoe UI"/>
                <a:cs typeface="Segoe UI"/>
              </a:rPr>
              <a:t>ŽŪDC kaip organizatorius, rėmėjas, partneris dalyvauja viešose parodose, renginiuose, konkursuose ar mugėse teisės aktų nustatyta tvarka;</a:t>
            </a:r>
            <a:r>
              <a:rPr lang="lt-LT" sz="2800">
                <a:solidFill>
                  <a:srgbClr val="082C38"/>
                </a:solidFill>
                <a:latin typeface="Arial"/>
                <a:ea typeface="Segoe UI"/>
                <a:cs typeface="Segoe UI"/>
              </a:rPr>
              <a:t>​</a:t>
            </a:r>
          </a:p>
          <a:p>
            <a:endParaRPr lang="lt-LT" sz="2800">
              <a:solidFill>
                <a:srgbClr val="082C38"/>
              </a:solidFill>
              <a:latin typeface="Arial"/>
              <a:ea typeface="Segoe UI"/>
              <a:cs typeface="Segoe UI"/>
            </a:endParaRPr>
          </a:p>
          <a:p>
            <a:pPr marL="457200" indent="-457200" rtl="0">
              <a:buFont typeface="Arial"/>
              <a:buChar char="•"/>
            </a:pPr>
            <a:r>
              <a:rPr lang="lt-LT" sz="2800" baseline="0">
                <a:solidFill>
                  <a:srgbClr val="082C38"/>
                </a:solidFill>
                <a:latin typeface="Arial"/>
                <a:ea typeface="Segoe UI"/>
                <a:cs typeface="Segoe UI"/>
              </a:rPr>
              <a:t>ŽŪDC vykdo komercinę veiklą ir nori reklamuotis </a:t>
            </a:r>
            <a:r>
              <a:rPr lang="lt-LT" sz="2800">
                <a:solidFill>
                  <a:srgbClr val="082C38"/>
                </a:solidFill>
                <a:latin typeface="Arial"/>
                <a:ea typeface="Segoe UI"/>
                <a:cs typeface="Segoe UI"/>
              </a:rPr>
              <a:t>teikdamas</a:t>
            </a:r>
            <a:r>
              <a:rPr lang="lt-LT" sz="2800" baseline="0">
                <a:solidFill>
                  <a:srgbClr val="082C38"/>
                </a:solidFill>
                <a:latin typeface="Arial"/>
                <a:ea typeface="Segoe UI"/>
                <a:cs typeface="Segoe UI"/>
              </a:rPr>
              <a:t> dovanas;</a:t>
            </a:r>
            <a:r>
              <a:rPr lang="lt-LT" sz="2800">
                <a:solidFill>
                  <a:srgbClr val="082C38"/>
                </a:solidFill>
                <a:latin typeface="Arial"/>
                <a:ea typeface="Segoe UI"/>
                <a:cs typeface="Segoe UI"/>
              </a:rPr>
              <a:t>​</a:t>
            </a:r>
          </a:p>
          <a:p>
            <a:endParaRPr lang="lt-LT" sz="2800">
              <a:solidFill>
                <a:srgbClr val="082C38"/>
              </a:solidFill>
              <a:latin typeface="Arial"/>
              <a:ea typeface="Arial"/>
              <a:cs typeface="Segoe UI"/>
            </a:endParaRPr>
          </a:p>
          <a:p>
            <a:pPr marL="457200" lvl="0" indent="-457200" rtl="0">
              <a:buFont typeface="Arial"/>
              <a:buChar char="•"/>
            </a:pPr>
            <a:r>
              <a:rPr lang="lt-LT" sz="2800" baseline="0">
                <a:solidFill>
                  <a:srgbClr val="082C38"/>
                </a:solidFill>
                <a:latin typeface="Arial"/>
                <a:ea typeface="Arial"/>
                <a:cs typeface="Arial"/>
              </a:rPr>
              <a:t>kitais </a:t>
            </a:r>
            <a:r>
              <a:rPr lang="lt-LT" sz="2800" baseline="0">
                <a:solidFill>
                  <a:srgbClr val="082C38"/>
                </a:solidFill>
                <a:latin typeface="Arial"/>
                <a:ea typeface="Arial"/>
                <a:cs typeface="Arial"/>
                <a:hlinkClick r:id="rId2">
                  <a:extLst>
                    <a:ext uri="{A12FA001-AC4F-418D-AE19-62706E023703}">
                      <ahyp:hlinkClr xmlns:ahyp="http://schemas.microsoft.com/office/drawing/2018/hyperlinkcolor" val="tx"/>
                    </a:ext>
                  </a:extLst>
                </a:hlinkClick>
              </a:rPr>
              <a:t>apraše</a:t>
            </a:r>
            <a:r>
              <a:rPr lang="lt-LT" sz="2800" baseline="0">
                <a:solidFill>
                  <a:srgbClr val="082C38"/>
                </a:solidFill>
                <a:latin typeface="Arial"/>
                <a:ea typeface="Arial"/>
                <a:cs typeface="Arial"/>
              </a:rPr>
              <a:t> nustatytais atvejais.</a:t>
            </a:r>
            <a:endParaRPr lang="en-US">
              <a:solidFill>
                <a:srgbClr val="082C38"/>
              </a:solidFill>
              <a:cs typeface="Arial" panose="020B0604020202020204"/>
            </a:endParaRPr>
          </a:p>
        </p:txBody>
      </p:sp>
      <p:pic>
        <p:nvPicPr>
          <p:cNvPr id="4" name="Picture 3">
            <a:extLst>
              <a:ext uri="{FF2B5EF4-FFF2-40B4-BE49-F238E27FC236}">
                <a16:creationId xmlns:a16="http://schemas.microsoft.com/office/drawing/2014/main" id="{71E76584-94FE-2CBE-5440-B71F9F2153C5}"/>
              </a:ext>
            </a:extLst>
          </p:cNvPr>
          <p:cNvPicPr>
            <a:picLocks noChangeAspect="1"/>
          </p:cNvPicPr>
          <p:nvPr/>
        </p:nvPicPr>
        <p:blipFill>
          <a:blip r:embed="rId3"/>
          <a:stretch>
            <a:fillRect/>
          </a:stretch>
        </p:blipFill>
        <p:spPr>
          <a:xfrm>
            <a:off x="1498246" y="2665746"/>
            <a:ext cx="5050986" cy="7349480"/>
          </a:xfrm>
          <a:prstGeom prst="rect">
            <a:avLst/>
          </a:prstGeom>
        </p:spPr>
      </p:pic>
    </p:spTree>
    <p:extLst>
      <p:ext uri="{BB962C8B-B14F-4D97-AF65-F5344CB8AC3E}">
        <p14:creationId xmlns:p14="http://schemas.microsoft.com/office/powerpoint/2010/main" val="30707506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cap="all">
                <a:cs typeface="Arial"/>
              </a:rPr>
              <a:t>     </a:t>
            </a:r>
            <a:r>
              <a:rPr lang="en-GB" b="1" cap="all">
                <a:cs typeface="Arial"/>
              </a:rPr>
              <a:t> </a:t>
            </a:r>
            <a:endParaRPr lang="en-US"/>
          </a:p>
        </p:txBody>
      </p:sp>
      <p:sp>
        <p:nvSpPr>
          <p:cNvPr id="3" name="Text Placeholder 2"/>
          <p:cNvSpPr>
            <a:spLocks noGrp="1"/>
          </p:cNvSpPr>
          <p:nvPr>
            <p:ph type="body" sz="half" idx="2"/>
          </p:nvPr>
        </p:nvSpPr>
        <p:spPr>
          <a:xfrm>
            <a:off x="1632697" y="2671858"/>
            <a:ext cx="9780617" cy="1335396"/>
          </a:xfrm>
        </p:spPr>
        <p:txBody>
          <a:bodyPr vert="horz" lIns="91440" tIns="45720" rIns="91440" bIns="45720" rtlCol="0" anchor="t">
            <a:normAutofit/>
          </a:bodyPr>
          <a:lstStyle/>
          <a:p>
            <a:r>
              <a:rPr lang="lt-LT" sz="2900">
                <a:solidFill>
                  <a:srgbClr val="082C38"/>
                </a:solidFill>
                <a:latin typeface="+mj-lt"/>
              </a:rPr>
              <a:t>PAGAL DOVANŲ POLITIKOS APRAŠO NUOSTATAS:</a:t>
            </a:r>
          </a:p>
          <a:p>
            <a:endParaRPr lang="lt-LT" sz="2900">
              <a:solidFill>
                <a:srgbClr val="082C38"/>
              </a:solidFill>
              <a:latin typeface="+mj-lt"/>
              <a:cs typeface="Arial"/>
            </a:endParaRPr>
          </a:p>
        </p:txBody>
      </p:sp>
      <p:sp>
        <p:nvSpPr>
          <p:cNvPr id="6" name="Rectangle 3"/>
          <p:cNvSpPr>
            <a:spLocks noChangeArrowheads="1"/>
          </p:cNvSpPr>
          <p:nvPr/>
        </p:nvSpPr>
        <p:spPr bwMode="auto">
          <a:xfrm>
            <a:off x="285750" y="1943100"/>
            <a:ext cx="190071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809625" algn="l"/>
                <a:tab pos="900113" algn="l"/>
                <a:tab pos="990600" algn="l"/>
              </a:tabLst>
              <a:defRPr>
                <a:solidFill>
                  <a:schemeClr val="tx1"/>
                </a:solidFill>
                <a:latin typeface="Arial" panose="020B0604020202020204" pitchFamily="34" charset="0"/>
              </a:defRPr>
            </a:lvl1pPr>
            <a:lvl2pPr eaLnBrk="0" fontAlgn="base" hangingPunct="0">
              <a:spcBef>
                <a:spcPct val="0"/>
              </a:spcBef>
              <a:spcAft>
                <a:spcPct val="0"/>
              </a:spcAft>
              <a:tabLst>
                <a:tab pos="809625" algn="l"/>
                <a:tab pos="900113" algn="l"/>
                <a:tab pos="990600" algn="l"/>
              </a:tabLst>
              <a:defRPr>
                <a:solidFill>
                  <a:schemeClr val="tx1"/>
                </a:solidFill>
                <a:latin typeface="Arial" panose="020B0604020202020204" pitchFamily="34" charset="0"/>
              </a:defRPr>
            </a:lvl2pPr>
            <a:lvl3pPr eaLnBrk="0" fontAlgn="base" hangingPunct="0">
              <a:spcBef>
                <a:spcPct val="0"/>
              </a:spcBef>
              <a:spcAft>
                <a:spcPct val="0"/>
              </a:spcAft>
              <a:tabLst>
                <a:tab pos="809625" algn="l"/>
                <a:tab pos="900113" algn="l"/>
                <a:tab pos="990600" algn="l"/>
              </a:tabLst>
              <a:defRPr>
                <a:solidFill>
                  <a:schemeClr val="tx1"/>
                </a:solidFill>
                <a:latin typeface="Arial" panose="020B0604020202020204" pitchFamily="34" charset="0"/>
              </a:defRPr>
            </a:lvl3pPr>
            <a:lvl4pPr eaLnBrk="0" fontAlgn="base" hangingPunct="0">
              <a:spcBef>
                <a:spcPct val="0"/>
              </a:spcBef>
              <a:spcAft>
                <a:spcPct val="0"/>
              </a:spcAft>
              <a:tabLst>
                <a:tab pos="809625" algn="l"/>
                <a:tab pos="900113" algn="l"/>
                <a:tab pos="990600" algn="l"/>
              </a:tabLst>
              <a:defRPr>
                <a:solidFill>
                  <a:schemeClr val="tx1"/>
                </a:solidFill>
                <a:latin typeface="Arial" panose="020B0604020202020204" pitchFamily="34" charset="0"/>
              </a:defRPr>
            </a:lvl4pPr>
            <a:lvl5pPr eaLnBrk="0" fontAlgn="base" hangingPunct="0">
              <a:spcBef>
                <a:spcPct val="0"/>
              </a:spcBef>
              <a:spcAft>
                <a:spcPct val="0"/>
              </a:spcAft>
              <a:tabLst>
                <a:tab pos="809625" algn="l"/>
                <a:tab pos="900113" algn="l"/>
                <a:tab pos="990600" algn="l"/>
              </a:tabLst>
              <a:defRPr>
                <a:solidFill>
                  <a:schemeClr val="tx1"/>
                </a:solidFill>
                <a:latin typeface="Arial" panose="020B0604020202020204" pitchFamily="34" charset="0"/>
              </a:defRPr>
            </a:lvl5pPr>
            <a:lvl6pPr eaLnBrk="0" fontAlgn="base" hangingPunct="0">
              <a:spcBef>
                <a:spcPct val="0"/>
              </a:spcBef>
              <a:spcAft>
                <a:spcPct val="0"/>
              </a:spcAft>
              <a:tabLst>
                <a:tab pos="809625" algn="l"/>
                <a:tab pos="900113" algn="l"/>
                <a:tab pos="990600" algn="l"/>
              </a:tabLst>
              <a:defRPr>
                <a:solidFill>
                  <a:schemeClr val="tx1"/>
                </a:solidFill>
                <a:latin typeface="Arial" panose="020B0604020202020204" pitchFamily="34" charset="0"/>
              </a:defRPr>
            </a:lvl6pPr>
            <a:lvl7pPr eaLnBrk="0" fontAlgn="base" hangingPunct="0">
              <a:spcBef>
                <a:spcPct val="0"/>
              </a:spcBef>
              <a:spcAft>
                <a:spcPct val="0"/>
              </a:spcAft>
              <a:tabLst>
                <a:tab pos="809625" algn="l"/>
                <a:tab pos="900113" algn="l"/>
                <a:tab pos="990600" algn="l"/>
              </a:tabLst>
              <a:defRPr>
                <a:solidFill>
                  <a:schemeClr val="tx1"/>
                </a:solidFill>
                <a:latin typeface="Arial" panose="020B0604020202020204" pitchFamily="34" charset="0"/>
              </a:defRPr>
            </a:lvl7pPr>
            <a:lvl8pPr eaLnBrk="0" fontAlgn="base" hangingPunct="0">
              <a:spcBef>
                <a:spcPct val="0"/>
              </a:spcBef>
              <a:spcAft>
                <a:spcPct val="0"/>
              </a:spcAft>
              <a:tabLst>
                <a:tab pos="809625" algn="l"/>
                <a:tab pos="900113" algn="l"/>
                <a:tab pos="990600" algn="l"/>
              </a:tabLst>
              <a:defRPr>
                <a:solidFill>
                  <a:schemeClr val="tx1"/>
                </a:solidFill>
                <a:latin typeface="Arial" panose="020B0604020202020204" pitchFamily="34" charset="0"/>
              </a:defRPr>
            </a:lvl8pPr>
            <a:lvl9pPr eaLnBrk="0" fontAlgn="base" hangingPunct="0">
              <a:spcBef>
                <a:spcPct val="0"/>
              </a:spcBef>
              <a:spcAft>
                <a:spcPct val="0"/>
              </a:spcAft>
              <a:tabLst>
                <a:tab pos="809625" algn="l"/>
                <a:tab pos="900113" algn="l"/>
                <a:tab pos="99060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809625" algn="l"/>
                <a:tab pos="900113" algn="l"/>
                <a:tab pos="990600" algn="l"/>
              </a:tabLst>
              <a:defRPr/>
            </a:pPr>
            <a:r>
              <a:rPr kumimoji="0" lang="lt-LT" altLang="en-US" sz="1800" b="0" i="0" u="none" strike="noStrike" kern="1200" cap="none" spc="0" normalizeH="0" baseline="0" noProof="0">
                <a:ln>
                  <a:noFill/>
                </a:ln>
                <a:solidFill>
                  <a:srgbClr val="0C4178"/>
                </a:solidFill>
                <a:effectLst/>
                <a:uLnTx/>
                <a:uFillTx/>
                <a:latin typeface="Arial" panose="020B0604020202020204" pitchFamily="34" charset="0"/>
                <a:ea typeface="+mn-ea"/>
                <a:cs typeface="+mn-cs"/>
              </a:rPr>
              <a:t>                      </a:t>
            </a:r>
          </a:p>
        </p:txBody>
      </p:sp>
      <p:sp>
        <p:nvSpPr>
          <p:cNvPr id="14" name="Title 1">
            <a:extLst>
              <a:ext uri="{FF2B5EF4-FFF2-40B4-BE49-F238E27FC236}">
                <a16:creationId xmlns:a16="http://schemas.microsoft.com/office/drawing/2014/main" id="{FB87ECD9-666D-FCE2-A8C5-8229E1D389B6}"/>
              </a:ext>
            </a:extLst>
          </p:cNvPr>
          <p:cNvSpPr txBox="1">
            <a:spLocks/>
          </p:cNvSpPr>
          <p:nvPr/>
        </p:nvSpPr>
        <p:spPr>
          <a:xfrm>
            <a:off x="1203439" y="1773667"/>
            <a:ext cx="8597277" cy="781517"/>
          </a:xfrm>
          <a:prstGeom prst="rect">
            <a:avLst/>
          </a:prstGeom>
        </p:spPr>
        <p:txBody>
          <a:bodyPr vert="horz" lIns="91440" tIns="45720" rIns="91440" bIns="45720" rtlCol="0" anchor="t">
            <a:normAutofit fontScale="92500"/>
          </a:bodyPr>
          <a:lstStyle>
            <a:lvl1pPr algn="l" defTabSz="1425550" rtl="0" eaLnBrk="1" latinLnBrk="0" hangingPunct="1">
              <a:lnSpc>
                <a:spcPct val="90000"/>
              </a:lnSpc>
              <a:spcBef>
                <a:spcPct val="0"/>
              </a:spcBef>
              <a:buNone/>
              <a:defRPr sz="4800" kern="1200">
                <a:solidFill>
                  <a:schemeClr val="tx1"/>
                </a:solidFill>
                <a:latin typeface="+mj-lt"/>
                <a:ea typeface="+mj-ea"/>
                <a:cs typeface="+mj-cs"/>
              </a:defRPr>
            </a:lvl1pPr>
          </a:lstStyle>
          <a:p>
            <a:r>
              <a:rPr lang="en-GB">
                <a:cs typeface="Arial"/>
              </a:rPr>
              <a:t>               </a:t>
            </a:r>
            <a:r>
              <a:rPr lang="en-GB">
                <a:solidFill>
                  <a:srgbClr val="082C38"/>
                </a:solidFill>
                <a:cs typeface="Arial"/>
              </a:rPr>
              <a:t>DOVANŲ</a:t>
            </a:r>
            <a:r>
              <a:rPr lang="en-GB">
                <a:cs typeface="Arial"/>
              </a:rPr>
              <a:t> </a:t>
            </a:r>
            <a:r>
              <a:rPr lang="en-GB">
                <a:solidFill>
                  <a:srgbClr val="082C38"/>
                </a:solidFill>
                <a:cs typeface="Arial"/>
              </a:rPr>
              <a:t>POLITIKA</a:t>
            </a:r>
            <a:r>
              <a:rPr lang="en-GB">
                <a:cs typeface="Arial"/>
              </a:rPr>
              <a:t> (II)</a:t>
            </a:r>
          </a:p>
        </p:txBody>
      </p:sp>
      <p:graphicFrame>
        <p:nvGraphicFramePr>
          <p:cNvPr id="52" name="Diagram 51">
            <a:extLst>
              <a:ext uri="{FF2B5EF4-FFF2-40B4-BE49-F238E27FC236}">
                <a16:creationId xmlns:a16="http://schemas.microsoft.com/office/drawing/2014/main" id="{745B74ED-0F99-67C2-7F2E-343BAE68AAD3}"/>
              </a:ext>
            </a:extLst>
          </p:cNvPr>
          <p:cNvGraphicFramePr/>
          <p:nvPr>
            <p:extLst>
              <p:ext uri="{D42A27DB-BD31-4B8C-83A1-F6EECF244321}">
                <p14:modId xmlns:p14="http://schemas.microsoft.com/office/powerpoint/2010/main" val="2977005929"/>
              </p:ext>
            </p:extLst>
          </p:nvPr>
        </p:nvGraphicFramePr>
        <p:xfrm>
          <a:off x="1630830" y="4256621"/>
          <a:ext cx="15426779" cy="61682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 name="Picture 101">
            <a:extLst>
              <a:ext uri="{FF2B5EF4-FFF2-40B4-BE49-F238E27FC236}">
                <a16:creationId xmlns:a16="http://schemas.microsoft.com/office/drawing/2014/main" id="{B99B959D-D48F-433F-9C1D-7FF9B52A2128}"/>
              </a:ext>
            </a:extLst>
          </p:cNvPr>
          <p:cNvPicPr>
            <a:picLocks noChangeAspect="1"/>
          </p:cNvPicPr>
          <p:nvPr/>
        </p:nvPicPr>
        <p:blipFill>
          <a:blip r:embed="rId7"/>
          <a:stretch>
            <a:fillRect/>
          </a:stretch>
        </p:blipFill>
        <p:spPr>
          <a:xfrm>
            <a:off x="11691536" y="1343926"/>
            <a:ext cx="5359205" cy="3000375"/>
          </a:xfrm>
          <a:prstGeom prst="rect">
            <a:avLst/>
          </a:prstGeom>
        </p:spPr>
      </p:pic>
    </p:spTree>
    <p:extLst>
      <p:ext uri="{BB962C8B-B14F-4D97-AF65-F5344CB8AC3E}">
        <p14:creationId xmlns:p14="http://schemas.microsoft.com/office/powerpoint/2010/main" val="27802955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o vietos rezervavimo ženklas 1">
            <a:extLst>
              <a:ext uri="{FF2B5EF4-FFF2-40B4-BE49-F238E27FC236}">
                <a16:creationId xmlns:a16="http://schemas.microsoft.com/office/drawing/2014/main" id="{23B80408-8991-05A4-93BE-DE605E0B7094}"/>
              </a:ext>
            </a:extLst>
          </p:cNvPr>
          <p:cNvSpPr>
            <a:spLocks noGrp="1"/>
          </p:cNvSpPr>
          <p:nvPr>
            <p:ph type="body" sz="half" idx="2"/>
          </p:nvPr>
        </p:nvSpPr>
        <p:spPr>
          <a:xfrm>
            <a:off x="2063605" y="1839436"/>
            <a:ext cx="9150056" cy="1514971"/>
          </a:xfrm>
        </p:spPr>
        <p:txBody>
          <a:bodyPr vert="horz" lIns="91440" tIns="45720" rIns="91440" bIns="45720" rtlCol="0" anchor="t">
            <a:noAutofit/>
          </a:bodyPr>
          <a:lstStyle/>
          <a:p>
            <a:pPr algn="just" defTabSz="457200">
              <a:lnSpc>
                <a:spcPct val="120000"/>
              </a:lnSpc>
              <a:spcBef>
                <a:spcPts val="0"/>
              </a:spcBef>
              <a:defRPr/>
            </a:pPr>
            <a:r>
              <a:rPr lang="lt-LT" sz="2800">
                <a:solidFill>
                  <a:srgbClr val="082C38"/>
                </a:solidFill>
                <a:latin typeface="Arial" panose="020B0604020202020204"/>
              </a:rPr>
              <a:t>Darbuotojai, atlikdami jiems pavestas funkcijas</a:t>
            </a:r>
            <a:r>
              <a:rPr lang="lt-LT" sz="2800">
                <a:solidFill>
                  <a:srgbClr val="082C38"/>
                </a:solidFill>
                <a:latin typeface="Arial"/>
                <a:cs typeface="Arial"/>
              </a:rPr>
              <a:t>,</a:t>
            </a:r>
            <a:r>
              <a:rPr lang="lt-LT" sz="1200">
                <a:solidFill>
                  <a:srgbClr val="082C38"/>
                </a:solidFill>
                <a:latin typeface="Times New Roman"/>
                <a:cs typeface="Times New Roman"/>
              </a:rPr>
              <a:t> </a:t>
            </a:r>
            <a:r>
              <a:rPr lang="lt-LT" sz="2800">
                <a:solidFill>
                  <a:srgbClr val="FF0000"/>
                </a:solidFill>
                <a:latin typeface="Arial" panose="020B0604020202020204"/>
              </a:rPr>
              <a:t>neturi teisės</a:t>
            </a:r>
            <a:r>
              <a:rPr lang="lt-LT" sz="2800">
                <a:solidFill>
                  <a:srgbClr val="082C38"/>
                </a:solidFill>
                <a:latin typeface="Arial" panose="020B0604020202020204"/>
              </a:rPr>
              <a:t> nei tiesiogiai, nei netiesiogiai </a:t>
            </a:r>
            <a:r>
              <a:rPr lang="lt-LT" sz="2800">
                <a:solidFill>
                  <a:srgbClr val="FF0000"/>
                </a:solidFill>
                <a:latin typeface="Arial" panose="020B0604020202020204"/>
              </a:rPr>
              <a:t>priimti, teikti</a:t>
            </a:r>
            <a:r>
              <a:rPr lang="lt-LT" sz="2800">
                <a:solidFill>
                  <a:srgbClr val="082C38"/>
                </a:solidFill>
                <a:latin typeface="Arial" panose="020B0604020202020204"/>
              </a:rPr>
              <a:t> dovanų, išskyrus Dovanų politikos apraše nustatytas išimtis.</a:t>
            </a:r>
            <a:endParaRPr lang="en-US" sz="2800">
              <a:solidFill>
                <a:srgbClr val="082C38"/>
              </a:solidFill>
              <a:cs typeface="Arial" panose="020B0604020202020204"/>
            </a:endParaRPr>
          </a:p>
          <a:p>
            <a:pPr marL="0" marR="0" lvl="0" indent="0" algn="l" defTabSz="1425550">
              <a:lnSpc>
                <a:spcPct val="90000"/>
              </a:lnSpc>
              <a:spcBef>
                <a:spcPts val="1559"/>
              </a:spcBef>
              <a:spcAft>
                <a:spcPts val="0"/>
              </a:spcAft>
              <a:buClrTx/>
              <a:buSzTx/>
              <a:buFont typeface="Arial" panose="020B0604020202020204" pitchFamily="34" charset="0"/>
              <a:buNone/>
              <a:tabLst/>
              <a:defRPr/>
            </a:pPr>
            <a:endParaRPr lang="lt-LT" sz="3200" b="0" i="0" u="none" strike="noStrike" kern="1200" cap="none" spc="0" normalizeH="0" baseline="0" noProof="0">
              <a:ln>
                <a:noFill/>
              </a:ln>
              <a:solidFill>
                <a:srgbClr val="0C4178"/>
              </a:solidFill>
              <a:effectLst/>
              <a:uLnTx/>
              <a:uFillTx/>
              <a:latin typeface="Arial" panose="020B0604020202020204"/>
              <a:cs typeface="Arial"/>
            </a:endParaRPr>
          </a:p>
          <a:p>
            <a:pPr>
              <a:defRPr/>
            </a:pPr>
            <a:endParaRPr lang="lt-LT" sz="3800" b="1">
              <a:solidFill>
                <a:srgbClr val="0C4178"/>
              </a:solidFill>
              <a:ea typeface="+mn-lt"/>
              <a:cs typeface="+mn-lt"/>
            </a:endParaRPr>
          </a:p>
          <a:p>
            <a:pPr defTabSz="457200">
              <a:lnSpc>
                <a:spcPct val="120000"/>
              </a:lnSpc>
              <a:spcBef>
                <a:spcPts val="0"/>
              </a:spcBef>
              <a:defRPr/>
            </a:pPr>
            <a:endParaRPr lang="lt-LT" sz="6500" b="1">
              <a:solidFill>
                <a:srgbClr val="0C4178"/>
              </a:solidFill>
              <a:latin typeface="Arial" panose="020B0604020202020204"/>
              <a:cs typeface="Arial"/>
            </a:endParaRPr>
          </a:p>
          <a:p>
            <a:pPr>
              <a:defRPr/>
            </a:pPr>
            <a:endParaRPr lang="lt-LT" sz="3200" b="1">
              <a:cs typeface="Arial"/>
            </a:endParaRPr>
          </a:p>
          <a:p>
            <a:pPr>
              <a:defRPr/>
            </a:pPr>
            <a:endParaRPr lang="lt-LT"/>
          </a:p>
          <a:p>
            <a:pPr>
              <a:defRPr/>
            </a:pPr>
            <a:endParaRPr lang="lt-LT" sz="3200">
              <a:cs typeface="Arial"/>
            </a:endParaRPr>
          </a:p>
          <a:p>
            <a:pPr>
              <a:defRPr/>
            </a:pPr>
            <a:endParaRPr lang="lt-LT" sz="3200">
              <a:cs typeface="Arial"/>
            </a:endParaRPr>
          </a:p>
          <a:p>
            <a:pPr>
              <a:defRPr/>
            </a:pPr>
            <a:endParaRPr lang="lt-LT">
              <a:cs typeface="Arial"/>
            </a:endParaRPr>
          </a:p>
          <a:p>
            <a:pPr>
              <a:defRPr/>
            </a:pPr>
            <a:endParaRPr lang="lt-LT" sz="3200">
              <a:cs typeface="Arial"/>
            </a:endParaRPr>
          </a:p>
        </p:txBody>
      </p:sp>
      <p:sp>
        <p:nvSpPr>
          <p:cNvPr id="5" name="TextBox 4">
            <a:extLst>
              <a:ext uri="{FF2B5EF4-FFF2-40B4-BE49-F238E27FC236}">
                <a16:creationId xmlns:a16="http://schemas.microsoft.com/office/drawing/2014/main" id="{91B2EAD2-5525-BEC3-1FEB-AA04329C9F86}"/>
              </a:ext>
            </a:extLst>
          </p:cNvPr>
          <p:cNvSpPr txBox="1"/>
          <p:nvPr/>
        </p:nvSpPr>
        <p:spPr>
          <a:xfrm>
            <a:off x="8007951" y="6884817"/>
            <a:ext cx="7041896" cy="3170099"/>
          </a:xfrm>
          <a:prstGeom prst="rect">
            <a:avLst/>
          </a:prstGeom>
          <a:noFill/>
        </p:spPr>
        <p:txBody>
          <a:bodyPr wrap="square" lIns="91440" tIns="45720" rIns="91440" bIns="45720" rtlCol="0" anchor="t">
            <a:spAutoFit/>
          </a:bodyPr>
          <a:lstStyle/>
          <a:p>
            <a:pPr>
              <a:defRPr/>
            </a:pPr>
            <a:r>
              <a:rPr lang="lt-LT" sz="2800" b="1">
                <a:solidFill>
                  <a:srgbClr val="082C38"/>
                </a:solidFill>
                <a:latin typeface="Arial" panose="020B0604020202020204"/>
              </a:rPr>
              <a:t>NEGALI BŪTI</a:t>
            </a:r>
            <a:r>
              <a:rPr kumimoji="0" lang="lt-LT" sz="2800" b="1" i="0" u="none" strike="noStrike" kern="1200" cap="none" spc="0" normalizeH="0" baseline="0" noProof="0">
                <a:ln>
                  <a:noFill/>
                </a:ln>
                <a:solidFill>
                  <a:srgbClr val="082C38"/>
                </a:solidFill>
                <a:effectLst/>
                <a:uLnTx/>
                <a:uFillTx/>
                <a:latin typeface="Arial" panose="020B0604020202020204"/>
                <a:ea typeface="+mn-ea"/>
                <a:cs typeface="+mn-cs"/>
              </a:rPr>
              <a:t> </a:t>
            </a:r>
            <a:r>
              <a:rPr lang="lt-LT" sz="2800" b="1">
                <a:solidFill>
                  <a:srgbClr val="082C38"/>
                </a:solidFill>
                <a:latin typeface="Arial" panose="020B0604020202020204"/>
              </a:rPr>
              <a:t>PRIIMAMA IR GAUNAMA KAIP DOVANOS:</a:t>
            </a:r>
            <a:endParaRPr lang="lt-LT" sz="2800" b="1" i="0" u="none" strike="noStrike" kern="1200" cap="none" spc="0" normalizeH="0" baseline="0" noProof="0">
              <a:ln>
                <a:noFill/>
              </a:ln>
              <a:solidFill>
                <a:srgbClr val="082C38"/>
              </a:solidFill>
              <a:effectLst/>
              <a:uLnTx/>
              <a:uFillTx/>
              <a:latin typeface="Arial" panose="020B0604020202020204"/>
              <a:cs typeface="Arial"/>
            </a:endParaRPr>
          </a:p>
          <a:p>
            <a:pPr marL="457200" marR="0" lvl="0" indent="-457200" defTabSz="457200" rtl="0" eaLnBrk="1" fontAlgn="auto" latinLnBrk="0" hangingPunct="1">
              <a:lnSpc>
                <a:spcPct val="100000"/>
              </a:lnSpc>
              <a:spcBef>
                <a:spcPts val="0"/>
              </a:spcBef>
              <a:spcAft>
                <a:spcPts val="0"/>
              </a:spcAft>
              <a:buClrTx/>
              <a:buSzTx/>
              <a:buFontTx/>
              <a:buChar char="-"/>
              <a:tabLst/>
              <a:defRPr/>
            </a:pPr>
            <a:r>
              <a:rPr kumimoji="0" lang="lt-LT" sz="2800" b="0" i="0" u="none" strike="noStrike" kern="1200" cap="none" spc="0" normalizeH="0" baseline="0" noProof="0">
                <a:ln>
                  <a:noFill/>
                </a:ln>
                <a:solidFill>
                  <a:srgbClr val="082C38"/>
                </a:solidFill>
                <a:effectLst/>
                <a:uLnTx/>
                <a:uFillTx/>
                <a:latin typeface="Arial" panose="020B0604020202020204"/>
                <a:ea typeface="+mn-ea"/>
                <a:cs typeface="+mn-cs"/>
              </a:rPr>
              <a:t>alkoholiniai gėrimai ir tabako gaminiai;</a:t>
            </a:r>
            <a:endParaRPr lang="lt-LT" sz="2800" b="0" i="0" u="none" strike="noStrike" kern="1200" cap="none" spc="0" normalizeH="0" baseline="0" noProof="0">
              <a:ln>
                <a:noFill/>
              </a:ln>
              <a:solidFill>
                <a:srgbClr val="082C38"/>
              </a:solidFill>
              <a:effectLst/>
              <a:uLnTx/>
              <a:uFillTx/>
              <a:latin typeface="Arial" panose="020B0604020202020204"/>
              <a:cs typeface="Arial"/>
            </a:endParaRPr>
          </a:p>
          <a:p>
            <a:pPr marL="457200" marR="0" lvl="0" indent="-457200" defTabSz="457200" rtl="0" eaLnBrk="1" fontAlgn="auto" latinLnBrk="0" hangingPunct="1">
              <a:lnSpc>
                <a:spcPct val="100000"/>
              </a:lnSpc>
              <a:spcBef>
                <a:spcPts val="0"/>
              </a:spcBef>
              <a:spcAft>
                <a:spcPts val="0"/>
              </a:spcAft>
              <a:buClrTx/>
              <a:buSzTx/>
              <a:buFontTx/>
              <a:buChar char="-"/>
              <a:tabLst/>
              <a:defRPr/>
            </a:pPr>
            <a:r>
              <a:rPr kumimoji="0" lang="lt-LT" sz="2800" b="0" i="0" u="none" strike="noStrike" kern="1200" cap="none" spc="0" normalizeH="0" baseline="0" noProof="0">
                <a:ln>
                  <a:noFill/>
                </a:ln>
                <a:solidFill>
                  <a:srgbClr val="082C38"/>
                </a:solidFill>
                <a:effectLst/>
                <a:uLnTx/>
                <a:uFillTx/>
                <a:latin typeface="Arial" panose="020B0604020202020204"/>
                <a:ea typeface="+mn-ea"/>
                <a:cs typeface="+mn-cs"/>
              </a:rPr>
              <a:t>pinigai, dovanų čekiai ir kitos panašios dovanos;</a:t>
            </a:r>
            <a:endParaRPr lang="lt-LT" sz="2800" b="0" i="0" u="none" strike="noStrike" kern="1200" cap="none" spc="0" normalizeH="0" baseline="0" noProof="0">
              <a:ln>
                <a:noFill/>
              </a:ln>
              <a:solidFill>
                <a:srgbClr val="082C38"/>
              </a:solidFill>
              <a:effectLst/>
              <a:uLnTx/>
              <a:uFillTx/>
              <a:latin typeface="Arial" panose="020B0604020202020204"/>
              <a:cs typeface="Arial"/>
            </a:endParaRPr>
          </a:p>
          <a:p>
            <a:pPr marL="457200" marR="0" lvl="0" indent="-457200" defTabSz="457200" rtl="0" eaLnBrk="1" fontAlgn="auto" latinLnBrk="0" hangingPunct="1">
              <a:lnSpc>
                <a:spcPct val="100000"/>
              </a:lnSpc>
              <a:spcBef>
                <a:spcPts val="0"/>
              </a:spcBef>
              <a:spcAft>
                <a:spcPts val="0"/>
              </a:spcAft>
              <a:buClrTx/>
              <a:buSzTx/>
              <a:buFontTx/>
              <a:buChar char="-"/>
              <a:tabLst/>
              <a:defRPr/>
            </a:pPr>
            <a:r>
              <a:rPr kumimoji="0" lang="lt-LT" sz="2800" b="0" i="0" u="none" strike="noStrike" kern="1200" cap="none" spc="0" normalizeH="0" baseline="0" noProof="0">
                <a:ln>
                  <a:noFill/>
                </a:ln>
                <a:solidFill>
                  <a:srgbClr val="082C38"/>
                </a:solidFill>
                <a:effectLst/>
                <a:uLnTx/>
                <a:uFillTx/>
                <a:latin typeface="Arial" panose="020B0604020202020204"/>
                <a:ea typeface="+mn-ea"/>
                <a:cs typeface="+mn-cs"/>
              </a:rPr>
              <a:t>kitos neleistinos dovanos.</a:t>
            </a:r>
            <a:endParaRPr lang="lt-LT" sz="2800" b="0" i="0" u="none" strike="noStrike" kern="1200" cap="none" spc="0" normalizeH="0" baseline="0" noProof="0">
              <a:ln>
                <a:noFill/>
              </a:ln>
              <a:solidFill>
                <a:srgbClr val="082C38"/>
              </a:solidFill>
              <a:effectLst/>
              <a:uLnTx/>
              <a:uFillTx/>
              <a:latin typeface="Arial" panose="020B0604020202020204"/>
              <a:cs typeface="Arial"/>
            </a:endParaRPr>
          </a:p>
          <a:p>
            <a:pPr marR="0" lvl="0" defTabSz="457200" rtl="0" eaLnBrk="1" fontAlgn="auto" latinLnBrk="0" hangingPunct="1">
              <a:lnSpc>
                <a:spcPct val="100000"/>
              </a:lnSpc>
              <a:spcBef>
                <a:spcPts val="0"/>
              </a:spcBef>
              <a:spcAft>
                <a:spcPts val="0"/>
              </a:spcAft>
              <a:buClrTx/>
              <a:buSzTx/>
              <a:tabLst/>
              <a:defRPr/>
            </a:pPr>
            <a:endParaRPr kumimoji="0" lang="en-US" sz="3200" b="0" i="0" u="none" strike="noStrike" kern="1200" cap="none" spc="0" normalizeH="0" baseline="0" noProof="0">
              <a:ln>
                <a:noFill/>
              </a:ln>
              <a:solidFill>
                <a:srgbClr val="0C4178"/>
              </a:solidFill>
              <a:effectLst/>
              <a:uLnTx/>
              <a:uFillTx/>
              <a:latin typeface="Arial" panose="020B0604020202020204"/>
              <a:ea typeface="+mn-ea"/>
              <a:cs typeface="+mn-cs"/>
            </a:endParaRPr>
          </a:p>
        </p:txBody>
      </p:sp>
      <p:sp>
        <p:nvSpPr>
          <p:cNvPr id="11" name="Title 1">
            <a:extLst>
              <a:ext uri="{FF2B5EF4-FFF2-40B4-BE49-F238E27FC236}">
                <a16:creationId xmlns:a16="http://schemas.microsoft.com/office/drawing/2014/main" id="{5ECBDB64-8298-FF36-0842-F5CEE8463BFD}"/>
              </a:ext>
            </a:extLst>
          </p:cNvPr>
          <p:cNvSpPr txBox="1">
            <a:spLocks/>
          </p:cNvSpPr>
          <p:nvPr/>
        </p:nvSpPr>
        <p:spPr>
          <a:xfrm>
            <a:off x="1600143" y="935278"/>
            <a:ext cx="14709480" cy="900884"/>
          </a:xfrm>
          <a:prstGeom prst="rect">
            <a:avLst/>
          </a:prstGeom>
        </p:spPr>
        <p:txBody>
          <a:bodyPr vert="horz" lIns="91440" tIns="45720" rIns="91440" bIns="45720" rtlCol="0" anchor="t">
            <a:normAutofit fontScale="92500"/>
          </a:bodyPr>
          <a:lstStyle>
            <a:lvl1pPr algn="l" defTabSz="1425550" rtl="0" eaLnBrk="1" latinLnBrk="0" hangingPunct="1">
              <a:lnSpc>
                <a:spcPct val="90000"/>
              </a:lnSpc>
              <a:spcBef>
                <a:spcPct val="0"/>
              </a:spcBef>
              <a:buNone/>
              <a:defRPr sz="4800" kern="1200">
                <a:solidFill>
                  <a:schemeClr val="tx1"/>
                </a:solidFill>
                <a:latin typeface="+mj-lt"/>
                <a:ea typeface="+mj-ea"/>
                <a:cs typeface="+mj-cs"/>
              </a:defRPr>
            </a:lvl1pPr>
          </a:lstStyle>
          <a:p>
            <a:r>
              <a:rPr lang="en-GB">
                <a:cs typeface="Arial"/>
              </a:rPr>
              <a:t>               </a:t>
            </a:r>
            <a:r>
              <a:rPr lang="en-GB">
                <a:solidFill>
                  <a:srgbClr val="082C38"/>
                </a:solidFill>
                <a:cs typeface="Arial"/>
              </a:rPr>
              <a:t>DOVANŲ POLITIKOS ESMINĖS NUOSTATOS</a:t>
            </a:r>
            <a:endParaRPr lang="en-US">
              <a:solidFill>
                <a:srgbClr val="082C38"/>
              </a:solidFill>
            </a:endParaRPr>
          </a:p>
          <a:p>
            <a:endParaRPr lang="en-GB" b="1">
              <a:cs typeface="Arial"/>
            </a:endParaRPr>
          </a:p>
        </p:txBody>
      </p:sp>
      <p:pic>
        <p:nvPicPr>
          <p:cNvPr id="10" name="Picture 9">
            <a:extLst>
              <a:ext uri="{FF2B5EF4-FFF2-40B4-BE49-F238E27FC236}">
                <a16:creationId xmlns:a16="http://schemas.microsoft.com/office/drawing/2014/main" id="{9A78B9A1-898F-0112-B386-3AFF15AEB123}"/>
              </a:ext>
            </a:extLst>
          </p:cNvPr>
          <p:cNvPicPr>
            <a:picLocks noChangeAspect="1"/>
          </p:cNvPicPr>
          <p:nvPr/>
        </p:nvPicPr>
        <p:blipFill>
          <a:blip r:embed="rId2"/>
          <a:stretch>
            <a:fillRect/>
          </a:stretch>
        </p:blipFill>
        <p:spPr>
          <a:xfrm>
            <a:off x="11530823" y="2031629"/>
            <a:ext cx="5399759" cy="3538520"/>
          </a:xfrm>
          <a:prstGeom prst="rect">
            <a:avLst/>
          </a:prstGeom>
        </p:spPr>
      </p:pic>
      <p:sp>
        <p:nvSpPr>
          <p:cNvPr id="12" name="TextBox 11">
            <a:extLst>
              <a:ext uri="{FF2B5EF4-FFF2-40B4-BE49-F238E27FC236}">
                <a16:creationId xmlns:a16="http://schemas.microsoft.com/office/drawing/2014/main" id="{EA62C9B1-11DD-8130-FC59-340138E2B1EB}"/>
              </a:ext>
            </a:extLst>
          </p:cNvPr>
          <p:cNvSpPr txBox="1"/>
          <p:nvPr/>
        </p:nvSpPr>
        <p:spPr>
          <a:xfrm>
            <a:off x="2063399" y="3787859"/>
            <a:ext cx="9139526"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t-LT" sz="2800" b="1">
                <a:solidFill>
                  <a:srgbClr val="082C38"/>
                </a:solidFill>
                <a:latin typeface="Arial"/>
                <a:ea typeface="Segoe UI"/>
                <a:cs typeface="Segoe UI"/>
              </a:rPr>
              <a:t>ĮMONĖJE TAIKOMA</a:t>
            </a:r>
            <a:r>
              <a:rPr lang="lt-LT" sz="2800" b="1" baseline="0">
                <a:solidFill>
                  <a:srgbClr val="0C4178"/>
                </a:solidFill>
                <a:latin typeface="Arial"/>
                <a:ea typeface="Segoe UI"/>
                <a:cs typeface="Segoe UI"/>
              </a:rPr>
              <a:t> </a:t>
            </a:r>
            <a:r>
              <a:rPr lang="lt-LT" sz="2800">
                <a:solidFill>
                  <a:srgbClr val="0C4178"/>
                </a:solidFill>
                <a:latin typeface="Arial"/>
                <a:ea typeface="Segoe UI"/>
                <a:cs typeface="Segoe UI"/>
              </a:rPr>
              <a:t>​</a:t>
            </a:r>
            <a:r>
              <a:rPr lang="lt-LT" sz="2800" b="1">
                <a:solidFill>
                  <a:srgbClr val="FF0000"/>
                </a:solidFill>
                <a:latin typeface="Arial"/>
                <a:ea typeface="Segoe UI"/>
                <a:cs typeface="Segoe UI"/>
              </a:rPr>
              <a:t>NULINĖ DOVANŲ POLITIKA</a:t>
            </a:r>
            <a:r>
              <a:rPr lang="lt-LT" sz="2800" b="1">
                <a:solidFill>
                  <a:srgbClr val="082C38"/>
                </a:solidFill>
                <a:latin typeface="Arial"/>
                <a:ea typeface="Segoe UI"/>
                <a:cs typeface="Segoe UI"/>
              </a:rPr>
              <a:t>:</a:t>
            </a:r>
            <a:endParaRPr lang="lt-LT" sz="2800">
              <a:solidFill>
                <a:srgbClr val="082C38"/>
              </a:solidFill>
              <a:cs typeface="Segoe UI"/>
            </a:endParaRPr>
          </a:p>
          <a:p>
            <a:pPr marL="457200" lvl="0" indent="-457200" algn="just" rtl="0">
              <a:buFont typeface="Arial"/>
              <a:buChar char="•"/>
            </a:pPr>
            <a:r>
              <a:rPr lang="lt-LT" sz="2800" baseline="0">
                <a:solidFill>
                  <a:srgbClr val="082C38"/>
                </a:solidFill>
                <a:latin typeface="Arial"/>
                <a:ea typeface="Arial"/>
                <a:cs typeface="Arial"/>
              </a:rPr>
              <a:t>darbuotojų gautos (priimtos) dovanos yra įvertinamos ir registruojamos nepriklausomai nuo jų vertės;</a:t>
            </a:r>
            <a:r>
              <a:rPr lang="lt-LT" sz="2800">
                <a:solidFill>
                  <a:srgbClr val="082C38"/>
                </a:solidFill>
                <a:latin typeface="Arial"/>
                <a:ea typeface="Arial"/>
                <a:cs typeface="Arial"/>
              </a:rPr>
              <a:t>​</a:t>
            </a:r>
          </a:p>
          <a:p>
            <a:pPr marL="457200" indent="-457200" algn="just">
              <a:buFont typeface="Arial"/>
              <a:buChar char="•"/>
            </a:pPr>
            <a:r>
              <a:rPr lang="lt-LT" sz="2800">
                <a:solidFill>
                  <a:srgbClr val="082C38"/>
                </a:solidFill>
                <a:latin typeface="Arial"/>
                <a:ea typeface="Arial"/>
                <a:cs typeface="Arial"/>
              </a:rPr>
              <a:t>nuasmeninta informacija</a:t>
            </a:r>
            <a:r>
              <a:rPr lang="lt-LT" sz="2800" baseline="0">
                <a:solidFill>
                  <a:srgbClr val="082C38"/>
                </a:solidFill>
                <a:latin typeface="Arial"/>
                <a:ea typeface="Arial"/>
                <a:cs typeface="Arial"/>
              </a:rPr>
              <a:t> apie gautas dovanas ir gautą neteisėtą atlygį skelbiama įmonės </a:t>
            </a:r>
            <a:r>
              <a:rPr lang="lt-LT" sz="2800">
                <a:solidFill>
                  <a:srgbClr val="082C38"/>
                </a:solidFill>
                <a:latin typeface="Arial"/>
                <a:ea typeface="Arial"/>
                <a:cs typeface="Arial"/>
              </a:rPr>
              <a:t>interneto</a:t>
            </a:r>
            <a:r>
              <a:rPr lang="lt-LT" sz="2800" baseline="0">
                <a:solidFill>
                  <a:srgbClr val="082C38"/>
                </a:solidFill>
                <a:latin typeface="Arial"/>
                <a:ea typeface="Arial"/>
                <a:cs typeface="Arial"/>
              </a:rPr>
              <a:t> svetainėje.</a:t>
            </a:r>
            <a:endParaRPr lang="en-US" sz="2800">
              <a:solidFill>
                <a:srgbClr val="0C4178"/>
              </a:solidFill>
              <a:cs typeface="Arial" panose="020B0604020202020204"/>
            </a:endParaRPr>
          </a:p>
        </p:txBody>
      </p:sp>
      <p:cxnSp>
        <p:nvCxnSpPr>
          <p:cNvPr id="14" name="Straight Arrow Connector 13">
            <a:extLst>
              <a:ext uri="{FF2B5EF4-FFF2-40B4-BE49-F238E27FC236}">
                <a16:creationId xmlns:a16="http://schemas.microsoft.com/office/drawing/2014/main" id="{78B3B9BC-062E-CA11-E7C8-2096B829C575}"/>
              </a:ext>
            </a:extLst>
          </p:cNvPr>
          <p:cNvCxnSpPr/>
          <p:nvPr/>
        </p:nvCxnSpPr>
        <p:spPr>
          <a:xfrm flipV="1">
            <a:off x="11580248" y="2071158"/>
            <a:ext cx="5318009" cy="3443232"/>
          </a:xfrm>
          <a:prstGeom prst="straightConnector1">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pic>
        <p:nvPicPr>
          <p:cNvPr id="18" name="Picture 17">
            <a:extLst>
              <a:ext uri="{FF2B5EF4-FFF2-40B4-BE49-F238E27FC236}">
                <a16:creationId xmlns:a16="http://schemas.microsoft.com/office/drawing/2014/main" id="{64F6852C-69B6-BCC3-2F3A-A83E28FE4D19}"/>
              </a:ext>
            </a:extLst>
          </p:cNvPr>
          <p:cNvPicPr>
            <a:picLocks noChangeAspect="1"/>
          </p:cNvPicPr>
          <p:nvPr/>
        </p:nvPicPr>
        <p:blipFill>
          <a:blip r:embed="rId3"/>
          <a:stretch>
            <a:fillRect/>
          </a:stretch>
        </p:blipFill>
        <p:spPr>
          <a:xfrm>
            <a:off x="2060831" y="6672012"/>
            <a:ext cx="5375165" cy="3581400"/>
          </a:xfrm>
          <a:prstGeom prst="rect">
            <a:avLst/>
          </a:prstGeom>
        </p:spPr>
      </p:pic>
      <p:cxnSp>
        <p:nvCxnSpPr>
          <p:cNvPr id="19" name="Straight Arrow Connector 18">
            <a:extLst>
              <a:ext uri="{FF2B5EF4-FFF2-40B4-BE49-F238E27FC236}">
                <a16:creationId xmlns:a16="http://schemas.microsoft.com/office/drawing/2014/main" id="{33C83072-7E64-D67F-2CBB-583E1B24F284}"/>
              </a:ext>
            </a:extLst>
          </p:cNvPr>
          <p:cNvCxnSpPr>
            <a:cxnSpLocks/>
          </p:cNvCxnSpPr>
          <p:nvPr/>
        </p:nvCxnSpPr>
        <p:spPr>
          <a:xfrm flipV="1">
            <a:off x="2108340" y="6758460"/>
            <a:ext cx="5283885" cy="3426180"/>
          </a:xfrm>
          <a:prstGeom prst="straightConnector1">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8098224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t="-7000" b="-7000"/>
          </a:stretch>
        </a:blipFill>
        <a:effectLst/>
      </p:bgPr>
    </p:bg>
    <p:spTree>
      <p:nvGrpSpPr>
        <p:cNvPr id="1" name=""/>
        <p:cNvGrpSpPr/>
        <p:nvPr/>
      </p:nvGrpSpPr>
      <p:grpSpPr>
        <a:xfrm>
          <a:off x="0" y="0"/>
          <a:ext cx="0" cy="0"/>
          <a:chOff x="0" y="0"/>
          <a:chExt cx="0" cy="0"/>
        </a:xfrm>
      </p:grpSpPr>
      <p:sp>
        <p:nvSpPr>
          <p:cNvPr id="2" name="Rounded Rectangle 1"/>
          <p:cNvSpPr>
            <a:spLocks noChangeArrowheads="1"/>
          </p:cNvSpPr>
          <p:nvPr/>
        </p:nvSpPr>
        <p:spPr bwMode="auto">
          <a:xfrm>
            <a:off x="2239378" y="1584234"/>
            <a:ext cx="15081506" cy="2031241"/>
          </a:xfrm>
          <a:prstGeom prst="roundRect">
            <a:avLst>
              <a:gd name="adj" fmla="val 16667"/>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bodyPr>
          <a:lstStyle/>
          <a:p>
            <a:pPr algn="ctr" defTabSz="914400" eaLnBrk="0" fontAlgn="base" hangingPunct="0">
              <a:spcBef>
                <a:spcPct val="0"/>
              </a:spcBef>
              <a:spcAft>
                <a:spcPct val="0"/>
              </a:spcAft>
              <a:defRPr/>
            </a:pPr>
            <a:endParaRPr lang="lt-LT" altLang="en-US" sz="2800" b="1">
              <a:solidFill>
                <a:srgbClr val="082C38"/>
              </a:solidFill>
              <a:latin typeface="Calibri"/>
              <a:ea typeface="Calibri"/>
              <a:cs typeface="Times New Roman"/>
            </a:endParaRPr>
          </a:p>
          <a:p>
            <a:pPr algn="ctr" defTabSz="914400">
              <a:spcBef>
                <a:spcPct val="0"/>
              </a:spcBef>
              <a:spcAft>
                <a:spcPct val="0"/>
              </a:spcAft>
              <a:defRPr/>
            </a:pPr>
            <a:endParaRPr lang="lt-LT" altLang="en-US" sz="2800" b="1">
              <a:solidFill>
                <a:srgbClr val="082C38"/>
              </a:solidFill>
              <a:latin typeface="Calibri"/>
              <a:ea typeface="Calibri"/>
              <a:cs typeface="Times New Roman"/>
            </a:endParaRPr>
          </a:p>
          <a:p>
            <a:pPr algn="ctr" defTabSz="914400">
              <a:spcBef>
                <a:spcPct val="0"/>
              </a:spcBef>
              <a:spcAft>
                <a:spcPct val="0"/>
              </a:spcAft>
              <a:defRPr/>
            </a:pPr>
            <a:r>
              <a:rPr lang="lt-LT" sz="2800" b="1">
                <a:solidFill>
                  <a:srgbClr val="FF0000"/>
                </a:solidFill>
                <a:latin typeface="Calibri"/>
                <a:ea typeface="Calibri"/>
                <a:cs typeface="Times New Roman"/>
              </a:rPr>
              <a:t>Dovanos</a:t>
            </a:r>
            <a:r>
              <a:rPr lang="lt-LT" sz="2800" b="1">
                <a:solidFill>
                  <a:srgbClr val="082C38"/>
                </a:solidFill>
                <a:latin typeface="Calibri"/>
                <a:ea typeface="Calibri"/>
                <a:cs typeface="Times New Roman"/>
              </a:rPr>
              <a:t> </a:t>
            </a:r>
            <a:r>
              <a:rPr lang="lt-LT" sz="2800" b="1">
                <a:solidFill>
                  <a:srgbClr val="FF0000"/>
                </a:solidFill>
                <a:latin typeface="Calibri"/>
                <a:ea typeface="Calibri"/>
                <a:cs typeface="Times New Roman"/>
              </a:rPr>
              <a:t>paprastai teikiamos</a:t>
            </a:r>
            <a:r>
              <a:rPr lang="lt-LT" sz="2800" b="1">
                <a:solidFill>
                  <a:srgbClr val="082C38"/>
                </a:solidFill>
                <a:latin typeface="Calibri"/>
                <a:ea typeface="Calibri"/>
                <a:cs typeface="Times New Roman"/>
              </a:rPr>
              <a:t> </a:t>
            </a:r>
            <a:r>
              <a:rPr lang="lt-LT" sz="2800" b="1">
                <a:solidFill>
                  <a:srgbClr val="FF0000"/>
                </a:solidFill>
                <a:latin typeface="Calibri"/>
                <a:ea typeface="Calibri"/>
                <a:cs typeface="Times New Roman"/>
              </a:rPr>
              <a:t>nesitikint mainais už tai gauti kokį nors atlygį</a:t>
            </a:r>
            <a:r>
              <a:rPr lang="lt-LT" sz="2800" b="1">
                <a:solidFill>
                  <a:srgbClr val="082C38"/>
                </a:solidFill>
                <a:latin typeface="Calibri"/>
                <a:ea typeface="Calibri"/>
                <a:cs typeface="Times New Roman"/>
              </a:rPr>
              <a:t>.</a:t>
            </a:r>
            <a:endParaRPr lang="lt-LT">
              <a:solidFill>
                <a:srgbClr val="0C4178"/>
              </a:solidFill>
              <a:latin typeface="Arial" panose="020B0604020202020204"/>
              <a:ea typeface="Calibri"/>
              <a:cs typeface="Arial" panose="020B0604020202020204"/>
            </a:endParaRPr>
          </a:p>
          <a:p>
            <a:pPr algn="ctr" defTabSz="914400">
              <a:spcBef>
                <a:spcPct val="0"/>
              </a:spcBef>
              <a:spcAft>
                <a:spcPct val="0"/>
              </a:spcAft>
              <a:defRPr/>
            </a:pPr>
            <a:r>
              <a:rPr lang="lt-LT" sz="2800" b="1">
                <a:solidFill>
                  <a:srgbClr val="082C38"/>
                </a:solidFill>
                <a:latin typeface="Calibri"/>
                <a:ea typeface="Calibri"/>
                <a:cs typeface="Times New Roman"/>
              </a:rPr>
              <a:t>Neteisėto atlygio savybė: apdovanotasis turi mainais kažką atlikti arba susilaikyti nuo veiksmų.</a:t>
            </a:r>
            <a:endParaRPr lang="lt-LT">
              <a:cs typeface="Arial"/>
            </a:endParaRPr>
          </a:p>
          <a:p>
            <a:pPr algn="ctr" defTabSz="914400">
              <a:spcBef>
                <a:spcPct val="0"/>
              </a:spcBef>
              <a:spcAft>
                <a:spcPct val="0"/>
              </a:spcAft>
              <a:defRPr/>
            </a:pPr>
            <a:r>
              <a:rPr kumimoji="0" lang="lt-LT" altLang="en-US" sz="2800" b="1" i="0" u="none" strike="noStrike" kern="1200" cap="none" spc="0" normalizeH="0" baseline="0" noProof="0">
                <a:ln>
                  <a:noFill/>
                </a:ln>
                <a:solidFill>
                  <a:srgbClr val="082C38"/>
                </a:solidFill>
                <a:effectLst/>
                <a:uLnTx/>
                <a:uFillTx/>
                <a:latin typeface="Calibri"/>
                <a:ea typeface="Calibri"/>
                <a:cs typeface="Times New Roman"/>
              </a:rPr>
              <a:t>Neleistino atlygio</a:t>
            </a:r>
            <a:r>
              <a:rPr lang="lt-LT" altLang="en-US" sz="2800" b="1">
                <a:solidFill>
                  <a:srgbClr val="082C38"/>
                </a:solidFill>
                <a:latin typeface="Calibri"/>
                <a:ea typeface="Calibri"/>
                <a:cs typeface="Times New Roman"/>
              </a:rPr>
              <a:t> </a:t>
            </a:r>
            <a:r>
              <a:rPr kumimoji="0" lang="lt-LT" altLang="en-US" sz="2800" b="1" i="0" u="none" strike="noStrike" kern="1200" cap="none" spc="0" normalizeH="0" baseline="0" noProof="0">
                <a:ln>
                  <a:noFill/>
                </a:ln>
                <a:solidFill>
                  <a:srgbClr val="082C38"/>
                </a:solidFill>
                <a:effectLst/>
                <a:uLnTx/>
                <a:uFillTx/>
                <a:latin typeface="Calibri"/>
                <a:ea typeface="Calibri"/>
                <a:cs typeface="Times New Roman"/>
              </a:rPr>
              <a:t>/</a:t>
            </a:r>
            <a:r>
              <a:rPr lang="lt-LT" altLang="en-US" sz="2800" b="1">
                <a:solidFill>
                  <a:srgbClr val="082C38"/>
                </a:solidFill>
                <a:latin typeface="Calibri"/>
                <a:ea typeface="Calibri"/>
                <a:cs typeface="Times New Roman"/>
              </a:rPr>
              <a:t> </a:t>
            </a:r>
            <a:r>
              <a:rPr kumimoji="0" lang="lt-LT" altLang="en-US" sz="2800" b="1" i="0" u="none" strike="noStrike" kern="1200" cap="none" spc="0" normalizeH="0" baseline="0" noProof="0">
                <a:ln>
                  <a:noFill/>
                </a:ln>
                <a:solidFill>
                  <a:srgbClr val="082C38"/>
                </a:solidFill>
                <a:effectLst/>
                <a:uLnTx/>
                <a:uFillTx/>
                <a:latin typeface="Calibri"/>
                <a:ea typeface="Calibri"/>
                <a:cs typeface="Times New Roman"/>
              </a:rPr>
              <a:t>kyšio ėmimas ar davimas yra imančio neprofesionalumo ir duodančio nepagarbos savo darbą dirbančiam darbuotojui ženklas</a:t>
            </a:r>
            <a:r>
              <a:rPr lang="lt-LT" altLang="en-US" sz="2800" b="1">
                <a:solidFill>
                  <a:srgbClr val="082C38"/>
                </a:solidFill>
                <a:latin typeface="Calibri"/>
                <a:ea typeface="Calibri"/>
                <a:cs typeface="Times New Roman"/>
              </a:rPr>
              <a:t>.</a:t>
            </a:r>
            <a:endParaRPr lang="lt-LT">
              <a:cs typeface="Arial"/>
            </a:endParaRPr>
          </a:p>
          <a:p>
            <a:pPr defTabSz="914400">
              <a:defRPr/>
            </a:pPr>
            <a:endParaRPr lang="lt-LT" sz="2800" b="1">
              <a:solidFill>
                <a:srgbClr val="082C38"/>
              </a:solidFill>
              <a:latin typeface="Calibri"/>
              <a:ea typeface="Calibri"/>
              <a:cs typeface="Times New Roman"/>
            </a:endParaRPr>
          </a:p>
          <a:p>
            <a:pPr algn="ctr" defTabSz="914400">
              <a:spcBef>
                <a:spcPct val="0"/>
              </a:spcBef>
              <a:spcAft>
                <a:spcPct val="0"/>
              </a:spcAft>
              <a:defRPr/>
            </a:pPr>
            <a:endParaRPr lang="lt-LT" altLang="en-US" sz="2800" b="1">
              <a:solidFill>
                <a:srgbClr val="082C38"/>
              </a:solidFill>
              <a:latin typeface="Calibri"/>
              <a:ea typeface="Calibri"/>
              <a:cs typeface="Times New Roman"/>
            </a:endParaRPr>
          </a:p>
        </p:txBody>
      </p:sp>
      <p:sp>
        <p:nvSpPr>
          <p:cNvPr id="5" name="Rounded Rectangle 2"/>
          <p:cNvSpPr>
            <a:spLocks noChangeArrowheads="1"/>
          </p:cNvSpPr>
          <p:nvPr/>
        </p:nvSpPr>
        <p:spPr bwMode="auto">
          <a:xfrm>
            <a:off x="2239348" y="4115239"/>
            <a:ext cx="7146732" cy="2798538"/>
          </a:xfrm>
          <a:prstGeom prst="roundRect">
            <a:avLst>
              <a:gd name="adj" fmla="val 16667"/>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bodyPr>
          <a:lstStyle/>
          <a:p>
            <a:pPr algn="ctr" defTabSz="914400" eaLnBrk="0" fontAlgn="base" hangingPunct="0">
              <a:spcBef>
                <a:spcPct val="0"/>
              </a:spcBef>
              <a:spcAft>
                <a:spcPct val="0"/>
              </a:spcAft>
              <a:defRPr/>
            </a:pPr>
            <a:r>
              <a:rPr kumimoji="0" lang="lt-LT" altLang="en-US" sz="2400" b="1" i="0" u="none" strike="noStrike" kern="1200" cap="none" spc="0" normalizeH="0" baseline="0" noProof="0">
                <a:ln>
                  <a:noFill/>
                </a:ln>
                <a:solidFill>
                  <a:srgbClr val="082C38"/>
                </a:solidFill>
                <a:effectLst/>
                <a:uLnTx/>
                <a:uFillTx/>
                <a:latin typeface="Arial" panose="020B0604020202020204"/>
                <a:ea typeface="Calibri"/>
                <a:cs typeface="Times New Roman"/>
              </a:rPr>
              <a:t>Būtina atsisakyti neleistino atlygio</a:t>
            </a:r>
            <a:r>
              <a:rPr lang="lt-LT" altLang="en-US" sz="2400" b="1">
                <a:solidFill>
                  <a:srgbClr val="082C38"/>
                </a:solidFill>
                <a:latin typeface="Arial" panose="020B0604020202020204"/>
                <a:ea typeface="Calibri"/>
                <a:cs typeface="Times New Roman"/>
              </a:rPr>
              <a:t> </a:t>
            </a:r>
            <a:r>
              <a:rPr kumimoji="0" lang="lt-LT" altLang="en-US" sz="2400" b="1" i="0" u="none" strike="noStrike" kern="1200" cap="none" spc="0" normalizeH="0" baseline="0" noProof="0">
                <a:ln>
                  <a:noFill/>
                </a:ln>
                <a:solidFill>
                  <a:srgbClr val="082C38"/>
                </a:solidFill>
                <a:effectLst/>
                <a:uLnTx/>
                <a:uFillTx/>
                <a:latin typeface="Arial" panose="020B0604020202020204"/>
                <a:ea typeface="Calibri"/>
                <a:cs typeface="Times New Roman"/>
              </a:rPr>
              <a:t>/</a:t>
            </a:r>
            <a:r>
              <a:rPr lang="lt-LT" altLang="en-US" sz="2400" b="1">
                <a:solidFill>
                  <a:srgbClr val="082C38"/>
                </a:solidFill>
                <a:latin typeface="Arial" panose="020B0604020202020204"/>
                <a:ea typeface="Calibri"/>
                <a:cs typeface="Times New Roman"/>
              </a:rPr>
              <a:t> </a:t>
            </a:r>
            <a:r>
              <a:rPr kumimoji="0" lang="lt-LT" altLang="en-US" sz="2400" b="1" i="0" u="none" strike="noStrike" kern="1200" cap="none" spc="0" normalizeH="0" baseline="0" noProof="0">
                <a:ln>
                  <a:noFill/>
                </a:ln>
                <a:solidFill>
                  <a:srgbClr val="082C38"/>
                </a:solidFill>
                <a:effectLst/>
                <a:uLnTx/>
                <a:uFillTx/>
                <a:latin typeface="Arial" panose="020B0604020202020204"/>
                <a:ea typeface="Calibri"/>
                <a:cs typeface="Times New Roman"/>
              </a:rPr>
              <a:t>kyšio.</a:t>
            </a:r>
            <a:endParaRPr lang="lt-LT" altLang="en-US" sz="2400" b="0" i="0" u="none" strike="noStrike" kern="1200" cap="none" spc="0" normalizeH="0" baseline="0" noProof="0">
              <a:ln>
                <a:noFill/>
              </a:ln>
              <a:solidFill>
                <a:srgbClr val="082C38"/>
              </a:solidFill>
              <a:effectLst/>
              <a:uLnTx/>
              <a:uFillTx/>
              <a:latin typeface="Arial" panose="020B0604020202020204"/>
              <a:ea typeface="Calibri"/>
              <a:cs typeface="Times New Roman"/>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lt-LT" altLang="en-US" sz="2400" b="0" i="0" u="none" strike="noStrike" kern="1200" cap="none" spc="0" normalizeH="0" baseline="0" noProof="0">
                <a:ln>
                  <a:noFill/>
                </a:ln>
                <a:solidFill>
                  <a:srgbClr val="082C38"/>
                </a:solidFill>
                <a:effectLst/>
                <a:uLnTx/>
                <a:uFillTx/>
                <a:latin typeface="Arial" panose="020B0604020202020204"/>
                <a:ea typeface="Calibri"/>
                <a:cs typeface="Times New Roman"/>
              </a:rPr>
              <a:t>„Atsiprašau, bet Jūsų siūlomos dovanos priimti negaliu, nes tokie veiksmai yra neleistini ir neteisėti pagal teisės aktus. </a:t>
            </a:r>
            <a:r>
              <a:rPr kumimoji="0" lang="lt-LT" altLang="en-US" sz="2400" i="0" u="none" strike="noStrike" kern="1200" cap="none" spc="0" normalizeH="0" baseline="0" noProof="0">
                <a:ln>
                  <a:noFill/>
                </a:ln>
                <a:solidFill>
                  <a:srgbClr val="082C38"/>
                </a:solidFill>
                <a:effectLst/>
                <a:uLnTx/>
                <a:uFillTx/>
                <a:latin typeface="Arial" panose="020B0604020202020204"/>
                <a:ea typeface="Calibri"/>
                <a:cs typeface="Times New Roman"/>
              </a:rPr>
              <a:t>Dovanos priėmimas gali pakenkti tiek mano, tiek įmonės reputacijai</a:t>
            </a:r>
            <a:r>
              <a:rPr kumimoji="0" lang="lt-LT" altLang="en-US" sz="2400" b="0" i="0" u="none" strike="noStrike" kern="1200" cap="none" spc="0" normalizeH="0" baseline="0" noProof="0">
                <a:ln>
                  <a:noFill/>
                </a:ln>
                <a:solidFill>
                  <a:srgbClr val="082C38"/>
                </a:solidFill>
                <a:effectLst/>
                <a:uLnTx/>
                <a:uFillTx/>
                <a:latin typeface="Arial" panose="020B0604020202020204"/>
                <a:ea typeface="Calibri"/>
                <a:cs typeface="Times New Roman"/>
              </a:rPr>
              <a:t>“.</a:t>
            </a:r>
            <a:endParaRPr lang="lt-LT" altLang="en-US" sz="2400" b="0" i="0" u="none" strike="noStrike" kern="1200" cap="none" spc="0" normalizeH="0" baseline="0" noProof="0">
              <a:ln>
                <a:noFill/>
              </a:ln>
              <a:solidFill>
                <a:srgbClr val="082C38"/>
              </a:solidFill>
              <a:effectLst/>
              <a:uLnTx/>
              <a:uFillTx/>
              <a:latin typeface="Arial" panose="020B0604020202020204"/>
              <a:ea typeface="Calibri"/>
              <a:cs typeface="Times New Roman"/>
            </a:endParaRPr>
          </a:p>
        </p:txBody>
      </p:sp>
      <p:sp>
        <p:nvSpPr>
          <p:cNvPr id="6" name="Rounded Rectangle 3"/>
          <p:cNvSpPr>
            <a:spLocks noChangeArrowheads="1"/>
          </p:cNvSpPr>
          <p:nvPr/>
        </p:nvSpPr>
        <p:spPr bwMode="auto">
          <a:xfrm>
            <a:off x="9942990" y="4107536"/>
            <a:ext cx="7374614" cy="2801764"/>
          </a:xfrm>
          <a:prstGeom prst="roundRect">
            <a:avLst>
              <a:gd name="adj" fmla="val 16667"/>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lt-LT" altLang="en-US" sz="2400" b="1" i="0" u="none" strike="noStrike" kern="1200" cap="none" spc="0" normalizeH="0" baseline="0" noProof="0">
                <a:ln>
                  <a:noFill/>
                </a:ln>
                <a:solidFill>
                  <a:srgbClr val="082C38"/>
                </a:solidFill>
                <a:effectLst/>
                <a:uLnTx/>
                <a:uFillTx/>
                <a:latin typeface="Arial" panose="020B0604020202020204"/>
                <a:ea typeface="Calibri"/>
                <a:cs typeface="Times New Roman"/>
              </a:rPr>
              <a:t>Geriausia padėka mums yra šypsena ir geras žodis.</a:t>
            </a:r>
            <a:endParaRPr kumimoji="0" lang="lt-LT" altLang="en-US" sz="2400" b="0" i="0" u="none" strike="noStrike" kern="1200" cap="none" spc="0" normalizeH="0" baseline="0" noProof="0">
              <a:ln>
                <a:noFill/>
              </a:ln>
              <a:solidFill>
                <a:srgbClr val="082C38"/>
              </a:solidFill>
              <a:effectLst/>
              <a:uLnTx/>
              <a:uFillTx/>
              <a:latin typeface="Arial" panose="020B0604020202020204"/>
              <a:ea typeface="Calibri"/>
              <a:cs typeface="Times New Roman"/>
            </a:endParaRPr>
          </a:p>
        </p:txBody>
      </p:sp>
      <p:sp>
        <p:nvSpPr>
          <p:cNvPr id="7" name="Rounded Rectangle 4"/>
          <p:cNvSpPr>
            <a:spLocks noChangeArrowheads="1"/>
          </p:cNvSpPr>
          <p:nvPr/>
        </p:nvSpPr>
        <p:spPr bwMode="auto">
          <a:xfrm>
            <a:off x="2239348" y="7345232"/>
            <a:ext cx="7146732" cy="1206095"/>
          </a:xfrm>
          <a:prstGeom prst="roundRect">
            <a:avLst>
              <a:gd name="adj" fmla="val 16667"/>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lt-LT" altLang="en-US" sz="2400" b="1" i="0" u="none" strike="noStrike" kern="1200" cap="none" spc="0" normalizeH="0" baseline="0" noProof="0">
                <a:ln>
                  <a:noFill/>
                </a:ln>
                <a:solidFill>
                  <a:srgbClr val="082C38"/>
                </a:solidFill>
                <a:effectLst/>
                <a:uLnTx/>
                <a:uFillTx/>
                <a:latin typeface="Arial" panose="020B0604020202020204"/>
                <a:ea typeface="Calibri"/>
                <a:cs typeface="Times New Roman"/>
              </a:rPr>
              <a:t>Apie bandymus papirkti informuojami kompetentingi asmenys (institucijos)</a:t>
            </a:r>
            <a:endParaRPr kumimoji="0" lang="lt-LT" altLang="en-US" sz="2400" b="0" i="0" u="none" strike="noStrike" kern="1200" cap="none" spc="0" normalizeH="0" baseline="0" noProof="0">
              <a:ln>
                <a:noFill/>
              </a:ln>
              <a:solidFill>
                <a:srgbClr val="082C38"/>
              </a:solidFill>
              <a:effectLst/>
              <a:uLnTx/>
              <a:uFillTx/>
              <a:latin typeface="Arial" panose="020B0604020202020204"/>
              <a:ea typeface="Calibri"/>
              <a:cs typeface="Times New Roman"/>
            </a:endParaRPr>
          </a:p>
        </p:txBody>
      </p:sp>
      <p:sp>
        <p:nvSpPr>
          <p:cNvPr id="8" name="Rounded Rectangle 5"/>
          <p:cNvSpPr>
            <a:spLocks noChangeArrowheads="1"/>
          </p:cNvSpPr>
          <p:nvPr/>
        </p:nvSpPr>
        <p:spPr bwMode="auto">
          <a:xfrm>
            <a:off x="5110408" y="8972190"/>
            <a:ext cx="8524014" cy="1226819"/>
          </a:xfrm>
          <a:prstGeom prst="roundRect">
            <a:avLst>
              <a:gd name="adj" fmla="val 16667"/>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bodyPr>
          <a:lstStyle/>
          <a:p>
            <a:pPr algn="ctr" defTabSz="914400" eaLnBrk="0" fontAlgn="base" hangingPunct="0">
              <a:spcBef>
                <a:spcPct val="0"/>
              </a:spcBef>
              <a:spcAft>
                <a:spcPct val="0"/>
              </a:spcAft>
              <a:defRPr/>
            </a:pPr>
            <a:r>
              <a:rPr kumimoji="0" lang="lt-LT" altLang="en-US" sz="2800" b="1" i="0" u="none" strike="noStrike" kern="1200" cap="none" spc="0" normalizeH="0" baseline="0" noProof="0">
                <a:ln>
                  <a:noFill/>
                </a:ln>
                <a:solidFill>
                  <a:srgbClr val="082C38"/>
                </a:solidFill>
                <a:effectLst/>
                <a:uLnTx/>
                <a:uFillTx/>
                <a:latin typeface="Arial" panose="020B0604020202020204"/>
                <a:ea typeface="Calibri"/>
                <a:cs typeface="Times New Roman"/>
              </a:rPr>
              <a:t>Už neteisėtą atlygį (t.</a:t>
            </a:r>
            <a:r>
              <a:rPr lang="lt-LT" altLang="en-US" sz="2800" b="1">
                <a:solidFill>
                  <a:srgbClr val="082C38"/>
                </a:solidFill>
                <a:latin typeface="Arial" panose="020B0604020202020204"/>
                <a:ea typeface="Calibri"/>
                <a:cs typeface="Times New Roman"/>
              </a:rPr>
              <a:t> </a:t>
            </a:r>
            <a:r>
              <a:rPr kumimoji="0" lang="lt-LT" altLang="en-US" sz="2800" b="1" i="0" u="none" strike="noStrike" kern="1200" cap="none" spc="0" normalizeH="0" baseline="0" noProof="0">
                <a:ln>
                  <a:noFill/>
                </a:ln>
                <a:solidFill>
                  <a:srgbClr val="082C38"/>
                </a:solidFill>
                <a:effectLst/>
                <a:uLnTx/>
                <a:uFillTx/>
                <a:latin typeface="Arial" panose="020B0604020202020204"/>
                <a:ea typeface="Calibri"/>
                <a:cs typeface="Times New Roman"/>
              </a:rPr>
              <a:t>y. kyšį) numatyta atsakomybė tiek duodančiam, tiek imančiam.</a:t>
            </a:r>
            <a:endParaRPr kumimoji="0" lang="lt-LT" altLang="en-US" sz="2800" b="0" i="0" u="none" strike="noStrike" kern="1200" cap="none" spc="0" normalizeH="0" baseline="0" noProof="0">
              <a:ln>
                <a:noFill/>
              </a:ln>
              <a:solidFill>
                <a:srgbClr val="082C38"/>
              </a:solidFill>
              <a:effectLst/>
              <a:uLnTx/>
              <a:uFillTx/>
              <a:latin typeface="Arial" panose="020B0604020202020204"/>
              <a:ea typeface="Calibri"/>
              <a:cs typeface="Times New Roman"/>
            </a:endParaRPr>
          </a:p>
        </p:txBody>
      </p:sp>
      <p:sp>
        <p:nvSpPr>
          <p:cNvPr id="9" name="Rounded Rectangle 6"/>
          <p:cNvSpPr>
            <a:spLocks noChangeArrowheads="1"/>
          </p:cNvSpPr>
          <p:nvPr/>
        </p:nvSpPr>
        <p:spPr bwMode="auto">
          <a:xfrm>
            <a:off x="9974208" y="7349814"/>
            <a:ext cx="7362489" cy="1201520"/>
          </a:xfrm>
          <a:prstGeom prst="roundRect">
            <a:avLst>
              <a:gd name="adj" fmla="val 16667"/>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bodyPr>
          <a:lstStyle/>
          <a:p>
            <a:pPr algn="ctr" defTabSz="914400" eaLnBrk="0" fontAlgn="base" hangingPunct="0">
              <a:spcBef>
                <a:spcPct val="0"/>
              </a:spcBef>
              <a:spcAft>
                <a:spcPct val="0"/>
              </a:spcAft>
              <a:defRPr/>
            </a:pPr>
            <a:r>
              <a:rPr kumimoji="0" lang="lt-LT" altLang="en-US" sz="2400" b="1" i="0" u="none" strike="noStrike" kern="1200" cap="none" spc="0" normalizeH="0" baseline="0" noProof="0">
                <a:ln>
                  <a:noFill/>
                </a:ln>
                <a:solidFill>
                  <a:srgbClr val="082C38"/>
                </a:solidFill>
                <a:effectLst/>
                <a:uLnTx/>
                <a:uFillTx/>
                <a:latin typeface="Arial" panose="020B0604020202020204"/>
                <a:ea typeface="Calibri"/>
                <a:cs typeface="Times New Roman"/>
              </a:rPr>
              <a:t>Gavus dovaną ir neteisėtą atlygį, visais atvejais apie tai reikia informuoti atsakingą asmenį</a:t>
            </a:r>
            <a:r>
              <a:rPr lang="lt-LT" altLang="en-US" sz="2400" b="1">
                <a:solidFill>
                  <a:srgbClr val="082C38"/>
                </a:solidFill>
                <a:latin typeface="Arial" panose="020B0604020202020204"/>
                <a:ea typeface="Calibri"/>
                <a:cs typeface="Times New Roman"/>
              </a:rPr>
              <a:t> (ŽŪDC atitikties pareigūną)</a:t>
            </a:r>
            <a:endParaRPr kumimoji="0" lang="lt-LT" altLang="en-US" sz="2400" b="1" i="0" u="none" strike="noStrike" kern="1200" cap="none" spc="0" normalizeH="0" baseline="0" noProof="0">
              <a:ln>
                <a:noFill/>
              </a:ln>
              <a:solidFill>
                <a:srgbClr val="082C38"/>
              </a:solidFill>
              <a:effectLst/>
              <a:uLnTx/>
              <a:uFillTx/>
              <a:latin typeface="Arial" panose="020B0604020202020204"/>
              <a:ea typeface="Calibri"/>
              <a:cs typeface="+mn-cs"/>
            </a:endParaRPr>
          </a:p>
        </p:txBody>
      </p:sp>
      <p:sp>
        <p:nvSpPr>
          <p:cNvPr id="10" name="Rectangle 7"/>
          <p:cNvSpPr>
            <a:spLocks noChangeArrowheads="1"/>
          </p:cNvSpPr>
          <p:nvPr/>
        </p:nvSpPr>
        <p:spPr bwMode="auto">
          <a:xfrm>
            <a:off x="3806515" y="436781"/>
            <a:ext cx="12745541"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defTabSz="1425550" fontAlgn="base">
              <a:lnSpc>
                <a:spcPct val="90000"/>
              </a:lnSpc>
              <a:spcBef>
                <a:spcPct val="0"/>
              </a:spcBef>
              <a:spcAft>
                <a:spcPct val="0"/>
              </a:spcAft>
              <a:defRPr/>
            </a:pPr>
            <a:r>
              <a:rPr kumimoji="0" lang="lt-LT" altLang="en-US" sz="4000" b="0" i="0" u="none" strike="noStrike" kern="1200" cap="all" spc="0" normalizeH="0" baseline="0" noProof="0">
                <a:ln>
                  <a:noFill/>
                </a:ln>
                <a:solidFill>
                  <a:srgbClr val="FFFFFF"/>
                </a:solidFill>
                <a:effectLst/>
                <a:uLnTx/>
                <a:uFillTx/>
                <a:latin typeface="Arial" panose="020B0604020202020204"/>
                <a:ea typeface="+mn-ea"/>
                <a:cs typeface="+mn-cs"/>
              </a:rPr>
              <a:t>ATMINTINĖ DĖL DOVANŲ</a:t>
            </a:r>
            <a:r>
              <a:rPr lang="lt-LT" altLang="en-US" sz="4000" cap="all">
                <a:solidFill>
                  <a:srgbClr val="FFFFFF"/>
                </a:solidFill>
                <a:latin typeface="Arial" panose="020B0604020202020204"/>
              </a:rPr>
              <a:t> ir neteisėto atlygio</a:t>
            </a:r>
            <a:endParaRPr kumimoji="0" lang="en-US" altLang="en-US" sz="4000" b="0" i="0" u="none" strike="noStrike" kern="1200" cap="all" spc="0" normalizeH="0" baseline="0" noProof="0">
              <a:ln>
                <a:noFill/>
              </a:ln>
              <a:solidFill>
                <a:srgbClr val="FFFFFF"/>
              </a:solidFill>
              <a:effectLst/>
              <a:uLnTx/>
              <a:uFillTx/>
              <a:latin typeface="Arial" panose="020B060402020202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2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 name="Rectangle 14"/>
          <p:cNvSpPr>
            <a:spLocks noChangeArrowheads="1"/>
          </p:cNvSpPr>
          <p:nvPr/>
        </p:nvSpPr>
        <p:spPr bwMode="auto">
          <a:xfrm>
            <a:off x="4279392" y="3566160"/>
            <a:ext cx="190071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C4178"/>
              </a:solidFill>
              <a:effectLst/>
              <a:uLnTx/>
              <a:uFillTx/>
              <a:latin typeface="Arial" panose="020B0604020202020204"/>
              <a:ea typeface="+mn-ea"/>
              <a:cs typeface="+mn-cs"/>
            </a:endParaRPr>
          </a:p>
        </p:txBody>
      </p:sp>
    </p:spTree>
    <p:extLst>
      <p:ext uri="{BB962C8B-B14F-4D97-AF65-F5344CB8AC3E}">
        <p14:creationId xmlns:p14="http://schemas.microsoft.com/office/powerpoint/2010/main" val="26433964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o vietos rezervavimo ženklas 1">
            <a:extLst>
              <a:ext uri="{FF2B5EF4-FFF2-40B4-BE49-F238E27FC236}">
                <a16:creationId xmlns:a16="http://schemas.microsoft.com/office/drawing/2014/main" id="{23B80408-8991-05A4-93BE-DE605E0B7094}"/>
              </a:ext>
            </a:extLst>
          </p:cNvPr>
          <p:cNvSpPr>
            <a:spLocks noGrp="1"/>
          </p:cNvSpPr>
          <p:nvPr>
            <p:ph type="body" sz="half" idx="2"/>
          </p:nvPr>
        </p:nvSpPr>
        <p:spPr>
          <a:xfrm>
            <a:off x="1252608" y="2467785"/>
            <a:ext cx="6040840" cy="3045729"/>
          </a:xfrm>
        </p:spPr>
        <p:txBody>
          <a:bodyPr vert="horz" lIns="91440" tIns="45720" rIns="91440" bIns="45720" rtlCol="0" anchor="t">
            <a:noAutofit/>
          </a:bodyPr>
          <a:lstStyle/>
          <a:p>
            <a:pPr defTabSz="457200">
              <a:lnSpc>
                <a:spcPct val="120000"/>
              </a:lnSpc>
              <a:spcBef>
                <a:spcPts val="0"/>
              </a:spcBef>
              <a:defRPr/>
            </a:pPr>
            <a:r>
              <a:rPr lang="lt-LT" sz="2800">
                <a:solidFill>
                  <a:srgbClr val="082C38"/>
                </a:solidFill>
                <a:latin typeface="Arial" panose="020B0604020202020204"/>
              </a:rPr>
              <a:t>Daugiau mokomosios informacijos apie dovanas ir skaidrios aplinkos kūrimą galite rasti Specialiųjų tyrimų tarnybos e. mokymo platformoje </a:t>
            </a:r>
            <a:r>
              <a:rPr lang="lt-LT" sz="2800">
                <a:solidFill>
                  <a:srgbClr val="0C4178"/>
                </a:solidFill>
                <a:latin typeface="Arial" panose="020B0604020202020204"/>
                <a:hlinkClick r:id="rId2"/>
              </a:rPr>
              <a:t>https://emokymai.stt.lt</a:t>
            </a:r>
            <a:endParaRPr lang="en-US" sz="2800">
              <a:cs typeface="Arial"/>
            </a:endParaRPr>
          </a:p>
          <a:p>
            <a:pPr marL="0" marR="0" lvl="0" indent="0" algn="just" defTabSz="1425550">
              <a:lnSpc>
                <a:spcPct val="120000"/>
              </a:lnSpc>
              <a:spcBef>
                <a:spcPts val="0"/>
              </a:spcBef>
              <a:spcAft>
                <a:spcPts val="0"/>
              </a:spcAft>
              <a:buClrTx/>
              <a:buSzTx/>
              <a:buFont typeface="Arial" panose="020B0604020202020204" pitchFamily="34" charset="0"/>
              <a:buNone/>
              <a:tabLst/>
              <a:defRPr/>
            </a:pPr>
            <a:endParaRPr lang="lt-LT" sz="3600" b="1" i="0" u="none" strike="noStrike" kern="1200" cap="none" spc="0" normalizeH="0" baseline="0" noProof="0">
              <a:ln>
                <a:noFill/>
              </a:ln>
              <a:solidFill>
                <a:srgbClr val="0C4178"/>
              </a:solidFill>
              <a:effectLst/>
              <a:uLnTx/>
              <a:uFillTx/>
              <a:latin typeface="Arial" panose="020B0604020202020204"/>
              <a:cs typeface="Arial"/>
            </a:endParaRPr>
          </a:p>
          <a:p>
            <a:pPr>
              <a:defRPr/>
            </a:pPr>
            <a:endParaRPr lang="lt-LT" sz="3200">
              <a:solidFill>
                <a:srgbClr val="0C4178"/>
              </a:solidFill>
              <a:ea typeface="+mn-lt"/>
              <a:cs typeface="+mn-lt"/>
            </a:endParaRPr>
          </a:p>
          <a:p>
            <a:pPr defTabSz="457200">
              <a:defRPr/>
            </a:pPr>
            <a:endParaRPr lang="lt-LT" sz="3800" b="1">
              <a:solidFill>
                <a:srgbClr val="0C4178"/>
              </a:solidFill>
              <a:latin typeface="Arial" panose="020B0604020202020204"/>
              <a:cs typeface="Arial"/>
            </a:endParaRPr>
          </a:p>
          <a:p>
            <a:pPr>
              <a:lnSpc>
                <a:spcPct val="120000"/>
              </a:lnSpc>
              <a:spcBef>
                <a:spcPts val="0"/>
              </a:spcBef>
              <a:defRPr/>
            </a:pPr>
            <a:endParaRPr lang="lt-LT" sz="6500" b="1">
              <a:cs typeface="Arial"/>
            </a:endParaRPr>
          </a:p>
          <a:p>
            <a:pPr>
              <a:defRPr/>
            </a:pPr>
            <a:endParaRPr lang="lt-LT" sz="3200" b="1">
              <a:cs typeface="Arial"/>
            </a:endParaRPr>
          </a:p>
          <a:p>
            <a:pPr>
              <a:defRPr/>
            </a:pPr>
            <a:endParaRPr lang="lt-LT">
              <a:cs typeface="Arial"/>
            </a:endParaRPr>
          </a:p>
          <a:p>
            <a:pPr>
              <a:defRPr/>
            </a:pPr>
            <a:endParaRPr lang="lt-LT" sz="3200">
              <a:cs typeface="Arial"/>
            </a:endParaRPr>
          </a:p>
          <a:p>
            <a:pPr>
              <a:defRPr/>
            </a:pPr>
            <a:endParaRPr lang="lt-LT" sz="3200">
              <a:cs typeface="Arial"/>
            </a:endParaRPr>
          </a:p>
          <a:p>
            <a:pPr>
              <a:defRPr/>
            </a:pPr>
            <a:endParaRPr lang="lt-LT">
              <a:cs typeface="Arial"/>
            </a:endParaRPr>
          </a:p>
          <a:p>
            <a:pPr>
              <a:defRPr/>
            </a:pPr>
            <a:endParaRPr lang="lt-LT" sz="3200">
              <a:cs typeface="Arial"/>
            </a:endParaRPr>
          </a:p>
        </p:txBody>
      </p:sp>
      <p:sp>
        <p:nvSpPr>
          <p:cNvPr id="5" name="TextBox 4">
            <a:extLst>
              <a:ext uri="{FF2B5EF4-FFF2-40B4-BE49-F238E27FC236}">
                <a16:creationId xmlns:a16="http://schemas.microsoft.com/office/drawing/2014/main" id="{91B2EAD2-5525-BEC3-1FEB-AA04329C9F86}"/>
              </a:ext>
            </a:extLst>
          </p:cNvPr>
          <p:cNvSpPr txBox="1"/>
          <p:nvPr/>
        </p:nvSpPr>
        <p:spPr>
          <a:xfrm>
            <a:off x="1250184" y="6076244"/>
            <a:ext cx="6306042" cy="2653034"/>
          </a:xfrm>
          <a:prstGeom prst="rect">
            <a:avLst/>
          </a:prstGeom>
          <a:noFill/>
        </p:spPr>
        <p:txBody>
          <a:bodyPr wrap="square" lIns="91440" tIns="45720" rIns="91440" bIns="45720" rtlCol="0" anchor="t">
            <a:spAutoFit/>
          </a:bodyPr>
          <a:lstStyle/>
          <a:p>
            <a:pPr>
              <a:lnSpc>
                <a:spcPct val="120000"/>
              </a:lnSpc>
              <a:defRPr/>
            </a:pPr>
            <a:r>
              <a:rPr lang="lt-LT" sz="2800">
                <a:solidFill>
                  <a:srgbClr val="082C38"/>
                </a:solidFill>
                <a:latin typeface="Arial" panose="020B0604020202020204"/>
              </a:rPr>
              <a:t>Informaciją taip pat galite </a:t>
            </a:r>
            <a:endParaRPr lang="lt-LT" sz="2800">
              <a:solidFill>
                <a:srgbClr val="082C38"/>
              </a:solidFill>
              <a:latin typeface="Arial" panose="020B0604020202020204"/>
              <a:cs typeface="Arial" panose="020B0604020202020204"/>
            </a:endParaRPr>
          </a:p>
          <a:p>
            <a:pPr>
              <a:lnSpc>
                <a:spcPct val="120000"/>
              </a:lnSpc>
              <a:defRPr/>
            </a:pPr>
            <a:r>
              <a:rPr lang="lt-LT" sz="2800">
                <a:solidFill>
                  <a:srgbClr val="082C38"/>
                </a:solidFill>
                <a:latin typeface="Arial" panose="020B0604020202020204"/>
              </a:rPr>
              <a:t>rasti ŽŪDC interneto svetainėje skiltyje "Korupcijos prevencija" arba tiesiog kreiptis el. p.:  </a:t>
            </a:r>
            <a:r>
              <a:rPr lang="lt-LT" sz="2800">
                <a:solidFill>
                  <a:srgbClr val="082C38"/>
                </a:solidFill>
                <a:latin typeface="Arial" panose="020B0604020202020204"/>
                <a:hlinkClick r:id="rId3"/>
              </a:rPr>
              <a:t>prevencija@zudc.lt</a:t>
            </a:r>
            <a:r>
              <a:rPr lang="lt-LT" sz="2800">
                <a:solidFill>
                  <a:srgbClr val="082C38"/>
                </a:solidFill>
                <a:latin typeface="Arial" panose="020B0604020202020204"/>
              </a:rPr>
              <a:t> </a:t>
            </a:r>
            <a:endParaRPr lang="lt-LT" sz="2800">
              <a:solidFill>
                <a:srgbClr val="082C38"/>
              </a:solidFill>
              <a:latin typeface="Arial" panose="020B0604020202020204"/>
              <a:cs typeface="Arial" panose="020B0604020202020204"/>
            </a:endParaRPr>
          </a:p>
          <a:p>
            <a:pPr marR="0" lvl="0" defTabSz="457200" rtl="0" eaLnBrk="1" fontAlgn="auto" latinLnBrk="0" hangingPunct="1">
              <a:lnSpc>
                <a:spcPct val="100000"/>
              </a:lnSpc>
              <a:spcBef>
                <a:spcPts val="0"/>
              </a:spcBef>
              <a:spcAft>
                <a:spcPts val="0"/>
              </a:spcAft>
              <a:buClrTx/>
              <a:buSzTx/>
              <a:tabLst/>
              <a:defRPr/>
            </a:pPr>
            <a:endParaRPr kumimoji="0" lang="en-US" sz="3200" b="0" i="0" u="none" strike="noStrike" kern="1200" cap="none" spc="0" normalizeH="0" baseline="0" noProof="0">
              <a:ln>
                <a:noFill/>
              </a:ln>
              <a:solidFill>
                <a:srgbClr val="0C4178"/>
              </a:solidFill>
              <a:effectLst/>
              <a:uLnTx/>
              <a:uFillTx/>
              <a:latin typeface="Arial" panose="020B0604020202020204"/>
              <a:ea typeface="+mn-ea"/>
              <a:cs typeface="+mn-cs"/>
            </a:endParaRPr>
          </a:p>
        </p:txBody>
      </p:sp>
      <p:sp>
        <p:nvSpPr>
          <p:cNvPr id="11" name="Title 1">
            <a:extLst>
              <a:ext uri="{FF2B5EF4-FFF2-40B4-BE49-F238E27FC236}">
                <a16:creationId xmlns:a16="http://schemas.microsoft.com/office/drawing/2014/main" id="{5ECBDB64-8298-FF36-0842-F5CEE8463BFD}"/>
              </a:ext>
            </a:extLst>
          </p:cNvPr>
          <p:cNvSpPr txBox="1">
            <a:spLocks/>
          </p:cNvSpPr>
          <p:nvPr/>
        </p:nvSpPr>
        <p:spPr>
          <a:xfrm>
            <a:off x="-1467601" y="935278"/>
            <a:ext cx="9983290" cy="900884"/>
          </a:xfrm>
          <a:prstGeom prst="rect">
            <a:avLst/>
          </a:prstGeom>
        </p:spPr>
        <p:txBody>
          <a:bodyPr vert="horz" lIns="91440" tIns="45720" rIns="91440" bIns="45720" rtlCol="0" anchor="t">
            <a:normAutofit/>
          </a:bodyPr>
          <a:lstStyle>
            <a:lvl1pPr algn="l" defTabSz="1425550" rtl="0" eaLnBrk="1" latinLnBrk="0" hangingPunct="1">
              <a:lnSpc>
                <a:spcPct val="90000"/>
              </a:lnSpc>
              <a:spcBef>
                <a:spcPct val="0"/>
              </a:spcBef>
              <a:buNone/>
              <a:defRPr sz="4800" kern="1200">
                <a:solidFill>
                  <a:schemeClr val="tx1"/>
                </a:solidFill>
                <a:latin typeface="+mj-lt"/>
                <a:ea typeface="+mj-ea"/>
                <a:cs typeface="+mj-cs"/>
              </a:defRPr>
            </a:lvl1pPr>
          </a:lstStyle>
          <a:p>
            <a:r>
              <a:rPr lang="en-GB">
                <a:cs typeface="Arial"/>
              </a:rPr>
              <a:t>              </a:t>
            </a:r>
            <a:r>
              <a:rPr lang="en-GB" sz="4400">
                <a:solidFill>
                  <a:srgbClr val="082C38"/>
                </a:solidFill>
                <a:cs typeface="Arial"/>
              </a:rPr>
              <a:t> PAPILDOMA INFORMACIJA</a:t>
            </a:r>
          </a:p>
          <a:p>
            <a:endParaRPr lang="en-GB" b="1">
              <a:cs typeface="Arial"/>
            </a:endParaRPr>
          </a:p>
        </p:txBody>
      </p:sp>
      <p:pic>
        <p:nvPicPr>
          <p:cNvPr id="4" name="Picture 3" descr="A screenshot of a web page&#10;&#10;Description automatically generated">
            <a:extLst>
              <a:ext uri="{FF2B5EF4-FFF2-40B4-BE49-F238E27FC236}">
                <a16:creationId xmlns:a16="http://schemas.microsoft.com/office/drawing/2014/main" id="{1E0084CE-EA9E-A591-8121-2DFCB4B08F67}"/>
              </a:ext>
            </a:extLst>
          </p:cNvPr>
          <p:cNvPicPr>
            <a:picLocks noChangeAspect="1"/>
          </p:cNvPicPr>
          <p:nvPr/>
        </p:nvPicPr>
        <p:blipFill>
          <a:blip r:embed="rId4"/>
          <a:stretch>
            <a:fillRect/>
          </a:stretch>
        </p:blipFill>
        <p:spPr>
          <a:xfrm>
            <a:off x="7561201" y="2473730"/>
            <a:ext cx="10598420" cy="6254883"/>
          </a:xfrm>
          <a:prstGeom prst="rect">
            <a:avLst/>
          </a:prstGeom>
        </p:spPr>
      </p:pic>
    </p:spTree>
    <p:extLst>
      <p:ext uri="{BB962C8B-B14F-4D97-AF65-F5344CB8AC3E}">
        <p14:creationId xmlns:p14="http://schemas.microsoft.com/office/powerpoint/2010/main" val="33786709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C4178"/>
        </a:solidFill>
        <a:effectLst/>
      </p:bgPr>
    </p:bg>
    <p:spTree>
      <p:nvGrpSpPr>
        <p:cNvPr id="1" name=""/>
        <p:cNvGrpSpPr/>
        <p:nvPr/>
      </p:nvGrpSpPr>
      <p:grpSpPr>
        <a:xfrm>
          <a:off x="0" y="0"/>
          <a:ext cx="0" cy="0"/>
          <a:chOff x="0" y="0"/>
          <a:chExt cx="0" cy="0"/>
        </a:xfrm>
      </p:grpSpPr>
      <p:sp>
        <p:nvSpPr>
          <p:cNvPr id="71" name="Text Placeholder 70">
            <a:extLst>
              <a:ext uri="{FF2B5EF4-FFF2-40B4-BE49-F238E27FC236}">
                <a16:creationId xmlns:a16="http://schemas.microsoft.com/office/drawing/2014/main" id="{A45041D5-0955-4838-81C5-970B87BE4E29}"/>
              </a:ext>
            </a:extLst>
          </p:cNvPr>
          <p:cNvSpPr>
            <a:spLocks noGrp="1"/>
          </p:cNvSpPr>
          <p:nvPr>
            <p:ph type="body" idx="10"/>
          </p:nvPr>
        </p:nvSpPr>
        <p:spPr>
          <a:xfrm>
            <a:off x="381690" y="5371316"/>
            <a:ext cx="12677912" cy="4181447"/>
          </a:xfrm>
        </p:spPr>
        <p:txBody>
          <a:bodyPr vert="horz" lIns="91440" tIns="45720" rIns="91440" bIns="45720" rtlCol="0" anchor="t">
            <a:normAutofit fontScale="92500" lnSpcReduction="20000"/>
          </a:bodyPr>
          <a:lstStyle/>
          <a:p>
            <a:pPr algn="ctr">
              <a:lnSpc>
                <a:spcPct val="107000"/>
              </a:lnSpc>
              <a:spcAft>
                <a:spcPts val="800"/>
              </a:spcAft>
            </a:pPr>
            <a:r>
              <a:rPr lang="lt-LT" sz="3600" b="1" kern="100">
                <a:latin typeface="Arial"/>
                <a:cs typeface="Times New Roman"/>
              </a:rPr>
              <a:t>Žinių mentoriai</a:t>
            </a:r>
          </a:p>
          <a:p>
            <a:pPr algn="ctr">
              <a:lnSpc>
                <a:spcPct val="107000"/>
              </a:lnSpc>
              <a:spcAft>
                <a:spcPts val="800"/>
              </a:spcAft>
            </a:pPr>
            <a:r>
              <a:rPr lang="lt-LT" sz="3600" b="1" kern="100">
                <a:latin typeface="Arial"/>
                <a:cs typeface="Times New Roman"/>
              </a:rPr>
              <a:t>Atitikties pareigūnė Rita </a:t>
            </a:r>
            <a:r>
              <a:rPr lang="lt-LT" sz="3600" b="1" kern="100" err="1">
                <a:latin typeface="Arial"/>
                <a:cs typeface="Times New Roman"/>
              </a:rPr>
              <a:t>Latvytė</a:t>
            </a:r>
            <a:endParaRPr lang="lt-LT" sz="3600" b="1" kern="100">
              <a:latin typeface="Arial"/>
              <a:cs typeface="Times New Roman"/>
            </a:endParaRPr>
          </a:p>
          <a:p>
            <a:pPr algn="ctr">
              <a:lnSpc>
                <a:spcPct val="107000"/>
              </a:lnSpc>
              <a:spcAft>
                <a:spcPts val="800"/>
              </a:spcAft>
            </a:pPr>
            <a:r>
              <a:rPr lang="lt-LT" sz="3600" b="1" kern="100">
                <a:latin typeface="Arial"/>
                <a:cs typeface="Times New Roman"/>
              </a:rPr>
              <a:t>Informacijos saugumo projektų vadovas Julius Lisauskas Duomenų apsaugos pareigūnė Ingrida </a:t>
            </a:r>
            <a:r>
              <a:rPr lang="lt-LT" sz="3600" b="1" kern="100" err="1">
                <a:latin typeface="Arial"/>
                <a:cs typeface="Times New Roman"/>
              </a:rPr>
              <a:t>Mitkevičienė</a:t>
            </a:r>
            <a:endParaRPr lang="lt-LT" err="1"/>
          </a:p>
          <a:p>
            <a:pPr algn="ctr">
              <a:lnSpc>
                <a:spcPct val="107000"/>
              </a:lnSpc>
              <a:spcAft>
                <a:spcPts val="800"/>
              </a:spcAft>
            </a:pPr>
            <a:r>
              <a:rPr lang="lt-LT" sz="3600" b="1" kern="100">
                <a:latin typeface="Arial"/>
                <a:cs typeface="Times New Roman"/>
              </a:rPr>
              <a:t>Klientų aptarnavimo skyriaus vadovė Rasa </a:t>
            </a:r>
            <a:r>
              <a:rPr lang="lt-LT" sz="3600" b="1" kern="100" err="1">
                <a:latin typeface="Arial"/>
                <a:cs typeface="Times New Roman"/>
              </a:rPr>
              <a:t>Bagonienė</a:t>
            </a:r>
            <a:endParaRPr lang="lt-LT" sz="3600" b="1" kern="100">
              <a:latin typeface="Arial"/>
              <a:cs typeface="Times New Roman"/>
            </a:endParaRPr>
          </a:p>
          <a:p>
            <a:pPr algn="ctr">
              <a:lnSpc>
                <a:spcPct val="107000"/>
              </a:lnSpc>
              <a:spcAft>
                <a:spcPts val="800"/>
              </a:spcAft>
            </a:pPr>
            <a:r>
              <a:rPr lang="lt-LT" sz="3600" b="1" kern="100">
                <a:latin typeface="Arial"/>
                <a:cs typeface="Times New Roman"/>
              </a:rPr>
              <a:t>Žmogiškųjų išteklių vystymo koordinatorė </a:t>
            </a:r>
            <a:r>
              <a:rPr lang="lt-LT" sz="3600" b="1" kern="100" err="1">
                <a:latin typeface="Arial"/>
                <a:cs typeface="Times New Roman"/>
              </a:rPr>
              <a:t>Elida</a:t>
            </a:r>
            <a:r>
              <a:rPr lang="lt-LT" sz="3600" b="1" kern="100">
                <a:latin typeface="Arial"/>
                <a:cs typeface="Times New Roman"/>
              </a:rPr>
              <a:t> </a:t>
            </a:r>
            <a:r>
              <a:rPr lang="lt-LT" sz="3600" b="1" kern="100" err="1">
                <a:latin typeface="Arial"/>
                <a:cs typeface="Times New Roman"/>
              </a:rPr>
              <a:t>Rapnikė</a:t>
            </a:r>
            <a:endParaRPr lang="lt-LT" sz="3600" b="1" kern="100">
              <a:latin typeface="Arial"/>
              <a:cs typeface="Times New Roman"/>
            </a:endParaRPr>
          </a:p>
        </p:txBody>
      </p:sp>
      <p:sp>
        <p:nvSpPr>
          <p:cNvPr id="3" name="Text Placeholder 70">
            <a:extLst>
              <a:ext uri="{FF2B5EF4-FFF2-40B4-BE49-F238E27FC236}">
                <a16:creationId xmlns:a16="http://schemas.microsoft.com/office/drawing/2014/main" id="{C3D12999-7C1B-404C-A72C-CD714FC2BDDA}"/>
              </a:ext>
            </a:extLst>
          </p:cNvPr>
          <p:cNvSpPr txBox="1">
            <a:spLocks/>
          </p:cNvSpPr>
          <p:nvPr/>
        </p:nvSpPr>
        <p:spPr>
          <a:xfrm>
            <a:off x="1129638" y="2283410"/>
            <a:ext cx="9256301" cy="4474634"/>
          </a:xfrm>
          <a:prstGeom prst="rect">
            <a:avLst/>
          </a:prstGeom>
        </p:spPr>
        <p:txBody>
          <a:bodyPr vert="horz" lIns="91440" tIns="45720" rIns="91440" bIns="45720" rtlCol="0" anchor="t">
            <a:normAutofit/>
          </a:bodyPr>
          <a:lstStyle>
            <a:lvl1pPr marL="0" indent="0" algn="l" defTabSz="1425550" rtl="0" eaLnBrk="1" latinLnBrk="0" hangingPunct="1">
              <a:lnSpc>
                <a:spcPct val="90000"/>
              </a:lnSpc>
              <a:spcBef>
                <a:spcPts val="1559"/>
              </a:spcBef>
              <a:buFont typeface="Arial" panose="020B0604020202020204" pitchFamily="34" charset="0"/>
              <a:buNone/>
              <a:defRPr sz="8046" kern="1200">
                <a:solidFill>
                  <a:schemeClr val="bg1"/>
                </a:solidFill>
                <a:latin typeface="Space Grotesk" pitchFamily="2" charset="0"/>
                <a:ea typeface="+mn-ea"/>
                <a:cs typeface="Space Grotesk" pitchFamily="2" charset="0"/>
              </a:defRPr>
            </a:lvl1pPr>
            <a:lvl2pPr marL="1149538" indent="0" algn="l" defTabSz="1425550" rtl="0" eaLnBrk="1" latinLnBrk="0" hangingPunct="1">
              <a:lnSpc>
                <a:spcPct val="90000"/>
              </a:lnSpc>
              <a:spcBef>
                <a:spcPts val="780"/>
              </a:spcBef>
              <a:buFont typeface="Arial" panose="020B0604020202020204" pitchFamily="34" charset="0"/>
              <a:buNone/>
              <a:defRPr sz="5029" kern="1200">
                <a:solidFill>
                  <a:schemeClr val="tx1">
                    <a:tint val="75000"/>
                  </a:schemeClr>
                </a:solidFill>
                <a:latin typeface="+mn-lt"/>
                <a:ea typeface="+mn-ea"/>
                <a:cs typeface="+mn-cs"/>
              </a:defRPr>
            </a:lvl2pPr>
            <a:lvl3pPr marL="2299076" indent="0" algn="l" defTabSz="1425550" rtl="0" eaLnBrk="1" latinLnBrk="0" hangingPunct="1">
              <a:lnSpc>
                <a:spcPct val="90000"/>
              </a:lnSpc>
              <a:spcBef>
                <a:spcPts val="780"/>
              </a:spcBef>
              <a:buFont typeface="Arial" panose="020B0604020202020204" pitchFamily="34" charset="0"/>
              <a:buNone/>
              <a:defRPr sz="4526" kern="1200">
                <a:solidFill>
                  <a:schemeClr val="tx1">
                    <a:tint val="75000"/>
                  </a:schemeClr>
                </a:solidFill>
                <a:latin typeface="+mn-lt"/>
                <a:ea typeface="+mn-ea"/>
                <a:cs typeface="+mn-cs"/>
              </a:defRPr>
            </a:lvl3pPr>
            <a:lvl4pPr marL="3448614" indent="0" algn="l" defTabSz="1425550" rtl="0" eaLnBrk="1" latinLnBrk="0" hangingPunct="1">
              <a:lnSpc>
                <a:spcPct val="90000"/>
              </a:lnSpc>
              <a:spcBef>
                <a:spcPts val="780"/>
              </a:spcBef>
              <a:buFont typeface="Arial" panose="020B0604020202020204" pitchFamily="34" charset="0"/>
              <a:buNone/>
              <a:defRPr sz="4023" kern="1200">
                <a:solidFill>
                  <a:schemeClr val="tx1">
                    <a:tint val="75000"/>
                  </a:schemeClr>
                </a:solidFill>
                <a:latin typeface="+mn-lt"/>
                <a:ea typeface="+mn-ea"/>
                <a:cs typeface="+mn-cs"/>
              </a:defRPr>
            </a:lvl4pPr>
            <a:lvl5pPr marL="4598152" indent="0" algn="l" defTabSz="1425550" rtl="0" eaLnBrk="1" latinLnBrk="0" hangingPunct="1">
              <a:lnSpc>
                <a:spcPct val="90000"/>
              </a:lnSpc>
              <a:spcBef>
                <a:spcPts val="780"/>
              </a:spcBef>
              <a:buFont typeface="Arial" panose="020B0604020202020204" pitchFamily="34" charset="0"/>
              <a:buNone/>
              <a:defRPr sz="4023" kern="1200">
                <a:solidFill>
                  <a:schemeClr val="tx1">
                    <a:tint val="75000"/>
                  </a:schemeClr>
                </a:solidFill>
                <a:latin typeface="+mn-lt"/>
                <a:ea typeface="+mn-ea"/>
                <a:cs typeface="+mn-cs"/>
              </a:defRPr>
            </a:lvl5pPr>
            <a:lvl6pPr marL="5747690" indent="0" algn="l" defTabSz="1425550" rtl="0" eaLnBrk="1" latinLnBrk="0" hangingPunct="1">
              <a:lnSpc>
                <a:spcPct val="90000"/>
              </a:lnSpc>
              <a:spcBef>
                <a:spcPts val="780"/>
              </a:spcBef>
              <a:buFont typeface="Arial" panose="020B0604020202020204" pitchFamily="34" charset="0"/>
              <a:buNone/>
              <a:defRPr sz="4023" kern="1200">
                <a:solidFill>
                  <a:schemeClr val="tx1">
                    <a:tint val="75000"/>
                  </a:schemeClr>
                </a:solidFill>
                <a:latin typeface="+mn-lt"/>
                <a:ea typeface="+mn-ea"/>
                <a:cs typeface="+mn-cs"/>
              </a:defRPr>
            </a:lvl6pPr>
            <a:lvl7pPr marL="6897228" indent="0" algn="l" defTabSz="1425550" rtl="0" eaLnBrk="1" latinLnBrk="0" hangingPunct="1">
              <a:lnSpc>
                <a:spcPct val="90000"/>
              </a:lnSpc>
              <a:spcBef>
                <a:spcPts val="780"/>
              </a:spcBef>
              <a:buFont typeface="Arial" panose="020B0604020202020204" pitchFamily="34" charset="0"/>
              <a:buNone/>
              <a:defRPr sz="4023" kern="1200">
                <a:solidFill>
                  <a:schemeClr val="tx1">
                    <a:tint val="75000"/>
                  </a:schemeClr>
                </a:solidFill>
                <a:latin typeface="+mn-lt"/>
                <a:ea typeface="+mn-ea"/>
                <a:cs typeface="+mn-cs"/>
              </a:defRPr>
            </a:lvl7pPr>
            <a:lvl8pPr marL="8046766" indent="0" algn="l" defTabSz="1425550" rtl="0" eaLnBrk="1" latinLnBrk="0" hangingPunct="1">
              <a:lnSpc>
                <a:spcPct val="90000"/>
              </a:lnSpc>
              <a:spcBef>
                <a:spcPts val="780"/>
              </a:spcBef>
              <a:buFont typeface="Arial" panose="020B0604020202020204" pitchFamily="34" charset="0"/>
              <a:buNone/>
              <a:defRPr sz="4023" kern="1200">
                <a:solidFill>
                  <a:schemeClr val="tx1">
                    <a:tint val="75000"/>
                  </a:schemeClr>
                </a:solidFill>
                <a:latin typeface="+mn-lt"/>
                <a:ea typeface="+mn-ea"/>
                <a:cs typeface="+mn-cs"/>
              </a:defRPr>
            </a:lvl8pPr>
            <a:lvl9pPr marL="9196304" indent="0" algn="l" defTabSz="1425550" rtl="0" eaLnBrk="1" latinLnBrk="0" hangingPunct="1">
              <a:lnSpc>
                <a:spcPct val="90000"/>
              </a:lnSpc>
              <a:spcBef>
                <a:spcPts val="780"/>
              </a:spcBef>
              <a:buFont typeface="Arial" panose="020B0604020202020204" pitchFamily="34" charset="0"/>
              <a:buNone/>
              <a:defRPr sz="4023" kern="1200">
                <a:solidFill>
                  <a:schemeClr val="tx1">
                    <a:tint val="75000"/>
                  </a:schemeClr>
                </a:solidFill>
                <a:latin typeface="+mn-lt"/>
                <a:ea typeface="+mn-ea"/>
                <a:cs typeface="+mn-cs"/>
              </a:defRPr>
            </a:lvl9pPr>
          </a:lstStyle>
          <a:p>
            <a:pPr algn="ctr">
              <a:lnSpc>
                <a:spcPct val="107000"/>
              </a:lnSpc>
              <a:spcAft>
                <a:spcPts val="800"/>
              </a:spcAft>
            </a:pPr>
            <a:r>
              <a:rPr lang="lt-LT" sz="8000" b="1" kern="100">
                <a:latin typeface="Arial"/>
                <a:cs typeface="Arial"/>
              </a:rPr>
              <a:t>AČIŪ.</a:t>
            </a:r>
          </a:p>
          <a:p>
            <a:pPr algn="ctr">
              <a:lnSpc>
                <a:spcPct val="107000"/>
              </a:lnSpc>
              <a:spcAft>
                <a:spcPts val="800"/>
              </a:spcAft>
            </a:pPr>
            <a:r>
              <a:rPr lang="lt-LT" sz="8000" b="1" kern="100">
                <a:latin typeface="Arial"/>
                <a:cs typeface="Arial"/>
              </a:rPr>
              <a:t>JŪSŲ KLAUSIMAI</a:t>
            </a:r>
          </a:p>
        </p:txBody>
      </p:sp>
    </p:spTree>
    <p:extLst>
      <p:ext uri="{BB962C8B-B14F-4D97-AF65-F5344CB8AC3E}">
        <p14:creationId xmlns:p14="http://schemas.microsoft.com/office/powerpoint/2010/main" val="2973112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46896F9-17B0-48AB-9C93-A312017A0B21}"/>
              </a:ext>
            </a:extLst>
          </p:cNvPr>
          <p:cNvSpPr>
            <a:spLocks noGrp="1"/>
          </p:cNvSpPr>
          <p:nvPr>
            <p:ph type="body" sz="half" idx="2"/>
          </p:nvPr>
        </p:nvSpPr>
        <p:spPr>
          <a:xfrm>
            <a:off x="789140" y="8759264"/>
            <a:ext cx="8242126" cy="1633347"/>
          </a:xfrm>
        </p:spPr>
        <p:txBody>
          <a:bodyPr vert="horz" lIns="91440" tIns="45720" rIns="91440" bIns="45720" rtlCol="0" anchor="t">
            <a:noAutofit/>
          </a:bodyPr>
          <a:lstStyle/>
          <a:p>
            <a:pPr algn="ctr"/>
            <a:r>
              <a:rPr lang="lt-LT" sz="2400" b="0" i="0">
                <a:solidFill>
                  <a:srgbClr val="0C4178"/>
                </a:solidFill>
                <a:effectLst/>
              </a:rPr>
              <a:t>Jei turite pasiūlymų, pastabų, nusiskundimų, kitų jums rūpimų klausimų, kviečiame kreiptis į Darbo tarybą el. paštu </a:t>
            </a:r>
            <a:r>
              <a:rPr lang="lt-LT" sz="2400" b="1" i="0" u="none" strike="noStrike">
                <a:solidFill>
                  <a:srgbClr val="0C4178"/>
                </a:solidFill>
                <a:effectLst/>
                <a:hlinkClick r:id="rId2">
                  <a:extLst>
                    <a:ext uri="{A12FA001-AC4F-418D-AE19-62706E023703}">
                      <ahyp:hlinkClr xmlns:ahyp="http://schemas.microsoft.com/office/drawing/2018/hyperlinkcolor" val="tx"/>
                    </a:ext>
                  </a:extLst>
                </a:hlinkClick>
              </a:rPr>
              <a:t>darbo.taryba@zudc.lt</a:t>
            </a:r>
            <a:r>
              <a:rPr lang="lt-LT" sz="2400" b="0" i="0">
                <a:solidFill>
                  <a:srgbClr val="0C4178"/>
                </a:solidFill>
                <a:effectLst/>
              </a:rPr>
              <a:t> arba į bet kurį Darbo tarybos narį jums patogiu būdu. Bus užtikrintas konfidencialumas ir anonimiškumas.</a:t>
            </a:r>
          </a:p>
          <a:p>
            <a:endParaRPr lang="lt-LT"/>
          </a:p>
        </p:txBody>
      </p:sp>
      <p:sp>
        <p:nvSpPr>
          <p:cNvPr id="2" name="Pavadinimas 2">
            <a:extLst>
              <a:ext uri="{FF2B5EF4-FFF2-40B4-BE49-F238E27FC236}">
                <a16:creationId xmlns:a16="http://schemas.microsoft.com/office/drawing/2014/main" id="{189B054F-3045-1A81-A7D2-DD71C108A4F5}"/>
              </a:ext>
            </a:extLst>
          </p:cNvPr>
          <p:cNvSpPr>
            <a:spLocks noGrp="1"/>
          </p:cNvSpPr>
          <p:nvPr>
            <p:ph type="title"/>
          </p:nvPr>
        </p:nvSpPr>
        <p:spPr>
          <a:xfrm>
            <a:off x="1306513" y="914399"/>
            <a:ext cx="16394112" cy="2129425"/>
          </a:xfrm>
        </p:spPr>
        <p:txBody>
          <a:bodyPr>
            <a:normAutofit fontScale="90000"/>
          </a:bodyPr>
          <a:lstStyle/>
          <a:p>
            <a:pPr algn="ctr"/>
            <a:r>
              <a:rPr lang="lt-LT" sz="3100" b="1"/>
              <a:t>KAIP KIEKVIENAS DARBUOTOJAS GALI PADĖTI DARBO TARYBAI VEIKLOJE</a:t>
            </a:r>
            <a:br>
              <a:rPr lang="lt-LT" sz="2700" b="1"/>
            </a:br>
            <a:br>
              <a:rPr lang="lt-LT" sz="2700" b="1"/>
            </a:br>
            <a:r>
              <a:rPr lang="lt-LT" sz="2200" b="0" i="0" u="none" strike="noStrike" baseline="0">
                <a:solidFill>
                  <a:srgbClr val="0C4178"/>
                </a:solidFill>
                <a:latin typeface="Arial"/>
                <a:cs typeface="Arial"/>
              </a:rPr>
              <a:t>DT tikisi kiekvieno darbuotojo įsitraukimo į DT veiklą: tai prisidėtų prie geresnio sprendimų priėmimo proceso ir bendros įmonės veiklos efektyvumo, atsižvelgiant į visų suinteresuotųjų šalių poreikius. </a:t>
            </a:r>
            <a:br>
              <a:rPr lang="lt-LT" sz="2200" b="0" i="0" u="none" strike="noStrike" baseline="0">
                <a:latin typeface="Arial" panose="020B0604020202020204" pitchFamily="34" charset="0"/>
              </a:rPr>
            </a:br>
            <a:br>
              <a:rPr lang="lt-LT" sz="1800" b="0" i="0" u="none" strike="noStrike" baseline="0">
                <a:latin typeface="Arial" panose="020B0604020202020204" pitchFamily="34" charset="0"/>
              </a:rPr>
            </a:br>
            <a:br>
              <a:rPr lang="lt-LT" sz="1800" b="0" i="0" u="none" strike="noStrike" baseline="0">
                <a:latin typeface="Arial" panose="020B0604020202020204" pitchFamily="34" charset="0"/>
              </a:rPr>
            </a:br>
            <a:r>
              <a:rPr lang="lt-LT" sz="2400" b="1" i="0" u="none" strike="noStrike" baseline="0">
                <a:solidFill>
                  <a:srgbClr val="0C4178"/>
                </a:solidFill>
                <a:latin typeface="Arial"/>
                <a:cs typeface="Arial"/>
              </a:rPr>
              <a:t>KAIP AŠ, NEBŪDAMAS DARBO TARYBOS NARIU, GALIU PRISIDĖTI PRIE DT VEIKLOS: </a:t>
            </a:r>
            <a:br>
              <a:rPr lang="lt-LT" sz="2700"/>
            </a:br>
            <a:br>
              <a:rPr lang="lt-LT" sz="2700"/>
            </a:br>
            <a:br>
              <a:rPr lang="lt-LT" sz="4800"/>
            </a:br>
            <a:br>
              <a:rPr lang="lt-LT" sz="4800"/>
            </a:br>
            <a:endParaRPr lang="lt-LT"/>
          </a:p>
        </p:txBody>
      </p:sp>
      <p:sp>
        <p:nvSpPr>
          <p:cNvPr id="6" name="Struktūrinė schema: alternatyvus procesas 5">
            <a:extLst>
              <a:ext uri="{FF2B5EF4-FFF2-40B4-BE49-F238E27FC236}">
                <a16:creationId xmlns:a16="http://schemas.microsoft.com/office/drawing/2014/main" id="{C42FDFB5-24A1-DFEF-4C23-6F6C4B390383}"/>
              </a:ext>
            </a:extLst>
          </p:cNvPr>
          <p:cNvSpPr/>
          <p:nvPr/>
        </p:nvSpPr>
        <p:spPr>
          <a:xfrm>
            <a:off x="1564503" y="3308959"/>
            <a:ext cx="4199557" cy="2455101"/>
          </a:xfrm>
          <a:prstGeom prst="flowChartAlternateProcess">
            <a:avLst/>
          </a:prstGeom>
          <a:solidFill>
            <a:srgbClr val="7DB3E1"/>
          </a:solidFill>
          <a:effectLst>
            <a:innerShdw blurRad="63500" dist="50800" dir="5400000">
              <a:prstClr val="black">
                <a:alpha val="50000"/>
              </a:prstClr>
            </a:innerShdw>
          </a:effectLst>
        </p:spPr>
        <p:style>
          <a:lnRef idx="2">
            <a:schemeClr val="accent5">
              <a:shade val="15000"/>
            </a:schemeClr>
          </a:lnRef>
          <a:fillRef idx="1">
            <a:schemeClr val="accent5"/>
          </a:fillRef>
          <a:effectRef idx="0">
            <a:schemeClr val="accent5"/>
          </a:effectRef>
          <a:fontRef idx="minor">
            <a:schemeClr val="lt1"/>
          </a:fontRef>
        </p:style>
        <p:txBody>
          <a:bodyPr lIns="91440" tIns="45720" rIns="91440" bIns="45720" rtlCol="0" anchor="ctr"/>
          <a:lstStyle/>
          <a:p>
            <a:pPr algn="ctr"/>
            <a:r>
              <a:rPr lang="lt-LT" sz="2400" b="0" i="0" u="none" strike="noStrike" baseline="0">
                <a:solidFill>
                  <a:srgbClr val="000000"/>
                </a:solidFill>
                <a:latin typeface="Arial"/>
                <a:cs typeface="Arial"/>
              </a:rPr>
              <a:t>1. Bendradarbiauti su DT, t. y. perduoti darbuotojų nuomones, problemas, idėjas ir siūlyti sprendimus DT.</a:t>
            </a:r>
            <a:r>
              <a:rPr lang="lt-LT" sz="2400">
                <a:solidFill>
                  <a:srgbClr val="000000"/>
                </a:solidFill>
                <a:latin typeface="Arial"/>
                <a:cs typeface="Arial"/>
              </a:rPr>
              <a:t> </a:t>
            </a:r>
            <a:endParaRPr lang="lt-LT" sz="2000"/>
          </a:p>
        </p:txBody>
      </p:sp>
      <p:sp>
        <p:nvSpPr>
          <p:cNvPr id="7" name="Struktūrinė schema: alternatyvus procesas 6">
            <a:extLst>
              <a:ext uri="{FF2B5EF4-FFF2-40B4-BE49-F238E27FC236}">
                <a16:creationId xmlns:a16="http://schemas.microsoft.com/office/drawing/2014/main" id="{BAF8D0C2-7A1D-1E74-E8BA-C99FBE4895FE}"/>
              </a:ext>
            </a:extLst>
          </p:cNvPr>
          <p:cNvSpPr/>
          <p:nvPr/>
        </p:nvSpPr>
        <p:spPr>
          <a:xfrm>
            <a:off x="3846012" y="5956760"/>
            <a:ext cx="4250641" cy="2517565"/>
          </a:xfrm>
          <a:prstGeom prst="flowChartAlternateProcess">
            <a:avLst/>
          </a:prstGeom>
          <a:solidFill>
            <a:srgbClr val="7DB3E1"/>
          </a:solidFill>
          <a:effectLst>
            <a:innerShdw blurRad="63500" dist="50800" dir="5400000">
              <a:prstClr val="black">
                <a:alpha val="50000"/>
              </a:prstClr>
            </a:innerShdw>
          </a:effectLst>
        </p:spPr>
        <p:style>
          <a:lnRef idx="2">
            <a:schemeClr val="accent5">
              <a:shade val="15000"/>
            </a:schemeClr>
          </a:lnRef>
          <a:fillRef idx="1">
            <a:schemeClr val="accent5"/>
          </a:fillRef>
          <a:effectRef idx="0">
            <a:schemeClr val="accent5"/>
          </a:effectRef>
          <a:fontRef idx="minor">
            <a:schemeClr val="lt1"/>
          </a:fontRef>
        </p:style>
        <p:txBody>
          <a:bodyPr lIns="91440" tIns="45720" rIns="91440" bIns="45720" rtlCol="0" anchor="ctr"/>
          <a:lstStyle/>
          <a:p>
            <a:pPr algn="ctr"/>
            <a:r>
              <a:rPr lang="lt-LT" sz="2400" b="0" i="0" u="none" strike="noStrike" baseline="0">
                <a:solidFill>
                  <a:srgbClr val="000000"/>
                </a:solidFill>
                <a:latin typeface="Arial"/>
                <a:cs typeface="Arial"/>
              </a:rPr>
              <a:t>3. Siūlyti konstruktyvius sprendimus.</a:t>
            </a:r>
            <a:endParaRPr lang="lt-LT" sz="2400">
              <a:latin typeface="Arial"/>
              <a:cs typeface="Arial"/>
            </a:endParaRPr>
          </a:p>
        </p:txBody>
      </p:sp>
      <p:sp>
        <p:nvSpPr>
          <p:cNvPr id="8" name="Struktūrinė schema: alternatyvus procesas 7">
            <a:extLst>
              <a:ext uri="{FF2B5EF4-FFF2-40B4-BE49-F238E27FC236}">
                <a16:creationId xmlns:a16="http://schemas.microsoft.com/office/drawing/2014/main" id="{C69BE45B-D6D4-98F1-C575-934552D59BEB}"/>
              </a:ext>
            </a:extLst>
          </p:cNvPr>
          <p:cNvSpPr/>
          <p:nvPr/>
        </p:nvSpPr>
        <p:spPr>
          <a:xfrm>
            <a:off x="6030523" y="3308960"/>
            <a:ext cx="4253346" cy="2427962"/>
          </a:xfrm>
          <a:prstGeom prst="flowChartAlternateProcess">
            <a:avLst/>
          </a:prstGeom>
          <a:solidFill>
            <a:srgbClr val="7DB3E1"/>
          </a:solidFill>
          <a:effectLst>
            <a:innerShdw blurRad="63500" dist="50800" dir="5400000">
              <a:prstClr val="black">
                <a:alpha val="50000"/>
              </a:prstClr>
            </a:innerShdw>
          </a:effectLst>
        </p:spPr>
        <p:style>
          <a:lnRef idx="2">
            <a:schemeClr val="accent5">
              <a:shade val="15000"/>
            </a:schemeClr>
          </a:lnRef>
          <a:fillRef idx="1">
            <a:schemeClr val="accent5"/>
          </a:fillRef>
          <a:effectRef idx="0">
            <a:schemeClr val="accent5"/>
          </a:effectRef>
          <a:fontRef idx="minor">
            <a:schemeClr val="lt1"/>
          </a:fontRef>
        </p:style>
        <p:txBody>
          <a:bodyPr lIns="91440" tIns="45720" rIns="91440" bIns="45720" rtlCol="0" anchor="ctr"/>
          <a:lstStyle/>
          <a:p>
            <a:pPr algn="ctr"/>
            <a:r>
              <a:rPr lang="lt-LT" sz="2400" b="0" i="0" u="none" strike="noStrike" baseline="0">
                <a:solidFill>
                  <a:srgbClr val="000000"/>
                </a:solidFill>
                <a:latin typeface="Arial"/>
                <a:cs typeface="Arial"/>
              </a:rPr>
              <a:t>2. Informuoti DT, jeigu susiduriama su, darbuotojų manymu, neteisingai vykdoma įmonės veikla, nuo ko nukenčia darbuotojų interesai.</a:t>
            </a:r>
            <a:r>
              <a:rPr lang="lt-LT" sz="2400">
                <a:solidFill>
                  <a:srgbClr val="000000"/>
                </a:solidFill>
                <a:latin typeface="Arial"/>
                <a:cs typeface="Arial"/>
              </a:rPr>
              <a:t> </a:t>
            </a:r>
            <a:endParaRPr lang="lt-LT" sz="2000"/>
          </a:p>
        </p:txBody>
      </p:sp>
    </p:spTree>
    <p:extLst>
      <p:ext uri="{BB962C8B-B14F-4D97-AF65-F5344CB8AC3E}">
        <p14:creationId xmlns:p14="http://schemas.microsoft.com/office/powerpoint/2010/main" val="2698385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3FD20A-C36D-089A-F474-875072E5749C}"/>
              </a:ext>
            </a:extLst>
          </p:cNvPr>
          <p:cNvSpPr>
            <a:spLocks noGrp="1"/>
          </p:cNvSpPr>
          <p:nvPr>
            <p:ph type="body" sz="half" idx="2"/>
          </p:nvPr>
        </p:nvSpPr>
        <p:spPr>
          <a:xfrm>
            <a:off x="1309688" y="3208338"/>
            <a:ext cx="6587735" cy="5942012"/>
          </a:xfrm>
        </p:spPr>
        <p:txBody>
          <a:bodyPr vert="horz" lIns="91440" tIns="45720" rIns="91440" bIns="45720" rtlCol="0" anchor="t">
            <a:normAutofit/>
          </a:bodyPr>
          <a:lstStyle/>
          <a:p>
            <a:r>
              <a:rPr lang="en-GB" sz="2800" err="1">
                <a:cs typeface="Arial"/>
              </a:rPr>
              <a:t>Kontaktai</a:t>
            </a:r>
            <a:r>
              <a:rPr lang="en-GB" sz="2800">
                <a:cs typeface="Arial"/>
              </a:rPr>
              <a:t>:</a:t>
            </a:r>
            <a:endParaRPr lang="en-US" sz="2800">
              <a:cs typeface="Arial"/>
            </a:endParaRPr>
          </a:p>
          <a:p>
            <a:pPr algn="just"/>
            <a:r>
              <a:rPr lang="en-GB" sz="2800" err="1">
                <a:cs typeface="Arial"/>
              </a:rPr>
              <a:t>Skyriaus</a:t>
            </a:r>
            <a:r>
              <a:rPr lang="en-GB" sz="2800">
                <a:cs typeface="Arial"/>
              </a:rPr>
              <a:t> </a:t>
            </a:r>
            <a:r>
              <a:rPr lang="en-GB" sz="2800" err="1">
                <a:cs typeface="Arial"/>
              </a:rPr>
              <a:t>vadovė</a:t>
            </a:r>
            <a:r>
              <a:rPr lang="en-GB" sz="2800">
                <a:cs typeface="Arial"/>
              </a:rPr>
              <a:t> Rasa </a:t>
            </a:r>
            <a:r>
              <a:rPr lang="en-GB" sz="2800" err="1">
                <a:cs typeface="Arial"/>
              </a:rPr>
              <a:t>Bagonienė</a:t>
            </a:r>
            <a:r>
              <a:rPr lang="en-GB" sz="2800">
                <a:cs typeface="Arial"/>
              </a:rPr>
              <a:t>, </a:t>
            </a:r>
          </a:p>
          <a:p>
            <a:pPr algn="just"/>
            <a:r>
              <a:rPr lang="en-GB" sz="2800">
                <a:cs typeface="Arial"/>
              </a:rPr>
              <a:t>el. </a:t>
            </a:r>
            <a:r>
              <a:rPr lang="en-GB" sz="2800" err="1">
                <a:cs typeface="Arial"/>
              </a:rPr>
              <a:t>paštu</a:t>
            </a:r>
            <a:r>
              <a:rPr lang="en-GB" sz="2800">
                <a:cs typeface="Arial"/>
              </a:rPr>
              <a:t>: </a:t>
            </a:r>
            <a:r>
              <a:rPr lang="en-GB" sz="2800">
                <a:cs typeface="Arial"/>
                <a:hlinkClick r:id="rId2"/>
              </a:rPr>
              <a:t>rasa.bagoniene</a:t>
            </a:r>
            <a:r>
              <a:rPr lang="en-GB" sz="2800">
                <a:cs typeface="Arial"/>
                <a:hlinkClick r:id="rId2">
                  <a:extLst>
                    <a:ext uri="{A12FA001-AC4F-418D-AE19-62706E023703}">
                      <ahyp:hlinkClr xmlns:ahyp="http://schemas.microsoft.com/office/drawing/2018/hyperlinkcolor" val="tx"/>
                    </a:ext>
                  </a:extLst>
                </a:hlinkClick>
              </a:rPr>
              <a:t>@zudc.lt</a:t>
            </a:r>
          </a:p>
          <a:p>
            <a:pPr algn="just"/>
            <a:r>
              <a:rPr lang="en-GB" sz="2800">
                <a:cs typeface="Arial"/>
              </a:rPr>
              <a:t>tel.: 8 5 266 5882</a:t>
            </a:r>
          </a:p>
          <a:p>
            <a:pPr algn="just"/>
            <a:endParaRPr lang="en-GB" sz="2800">
              <a:cs typeface="Arial"/>
            </a:endParaRPr>
          </a:p>
          <a:p>
            <a:pPr algn="just"/>
            <a:r>
              <a:rPr lang="en-GB" sz="2800" err="1">
                <a:cs typeface="Arial"/>
              </a:rPr>
              <a:t>Visais</a:t>
            </a:r>
            <a:r>
              <a:rPr lang="en-GB" sz="2800">
                <a:cs typeface="Arial"/>
              </a:rPr>
              <a:t> </a:t>
            </a:r>
            <a:r>
              <a:rPr lang="en-GB" sz="2800" err="1">
                <a:cs typeface="Arial"/>
              </a:rPr>
              <a:t>klausimais</a:t>
            </a:r>
            <a:r>
              <a:rPr lang="en-GB" sz="2800">
                <a:cs typeface="Arial"/>
              </a:rPr>
              <a:t> </a:t>
            </a:r>
            <a:r>
              <a:rPr lang="en-GB" sz="2800" err="1">
                <a:cs typeface="Arial"/>
              </a:rPr>
              <a:t>galima</a:t>
            </a:r>
            <a:r>
              <a:rPr lang="en-GB" sz="2800">
                <a:cs typeface="Arial"/>
              </a:rPr>
              <a:t> </a:t>
            </a:r>
            <a:r>
              <a:rPr lang="en-GB" sz="2800" err="1">
                <a:cs typeface="Arial"/>
              </a:rPr>
              <a:t>kreiptis</a:t>
            </a:r>
            <a:r>
              <a:rPr lang="en-GB" sz="2800">
                <a:cs typeface="Arial"/>
              </a:rPr>
              <a:t>:</a:t>
            </a:r>
          </a:p>
          <a:p>
            <a:pPr algn="just"/>
            <a:r>
              <a:rPr lang="en-GB" sz="2800">
                <a:cs typeface="Arial"/>
              </a:rPr>
              <a:t>el. </a:t>
            </a:r>
            <a:r>
              <a:rPr lang="en-GB" sz="2800" err="1">
                <a:cs typeface="Arial"/>
              </a:rPr>
              <a:t>paštu</a:t>
            </a:r>
            <a:r>
              <a:rPr lang="en-GB" sz="2800">
                <a:cs typeface="Arial"/>
              </a:rPr>
              <a:t>: </a:t>
            </a:r>
            <a:r>
              <a:rPr lang="en-GB" sz="2800">
                <a:cs typeface="Arial"/>
                <a:hlinkClick r:id="rId3"/>
              </a:rPr>
              <a:t>pagalba@zudc.lt</a:t>
            </a:r>
            <a:endParaRPr lang="en-GB" sz="2800">
              <a:cs typeface="Arial"/>
            </a:endParaRPr>
          </a:p>
          <a:p>
            <a:pPr algn="just"/>
            <a:r>
              <a:rPr lang="en-GB" sz="2800">
                <a:cs typeface="Arial"/>
              </a:rPr>
              <a:t>tel.: 8 5 266 0620</a:t>
            </a:r>
          </a:p>
          <a:p>
            <a:pPr algn="just"/>
            <a:endParaRPr lang="en-GB" sz="2800">
              <a:cs typeface="Arial"/>
            </a:endParaRPr>
          </a:p>
        </p:txBody>
      </p:sp>
      <p:sp>
        <p:nvSpPr>
          <p:cNvPr id="3" name="Title 2">
            <a:extLst>
              <a:ext uri="{FF2B5EF4-FFF2-40B4-BE49-F238E27FC236}">
                <a16:creationId xmlns:a16="http://schemas.microsoft.com/office/drawing/2014/main" id="{081117C9-4FD4-DF7D-BFAA-8EB7CFB070B2}"/>
              </a:ext>
            </a:extLst>
          </p:cNvPr>
          <p:cNvSpPr>
            <a:spLocks noGrp="1"/>
          </p:cNvSpPr>
          <p:nvPr>
            <p:ph type="title"/>
          </p:nvPr>
        </p:nvSpPr>
        <p:spPr>
          <a:xfrm>
            <a:off x="1306741" y="914399"/>
            <a:ext cx="16393657" cy="1066497"/>
          </a:xfrm>
        </p:spPr>
        <p:txBody>
          <a:bodyPr>
            <a:normAutofit/>
          </a:bodyPr>
          <a:lstStyle/>
          <a:p>
            <a:pPr algn="ctr"/>
            <a:r>
              <a:rPr lang="en-US" sz="4000" b="1">
                <a:cs typeface="Arial"/>
              </a:rPr>
              <a:t>KLIENTŲ APTARNAVIMO SKYRIUS</a:t>
            </a:r>
          </a:p>
        </p:txBody>
      </p:sp>
      <p:pic>
        <p:nvPicPr>
          <p:cNvPr id="4" name="Picture 3" descr="Free call center customer service business solutions vector">
            <a:extLst>
              <a:ext uri="{FF2B5EF4-FFF2-40B4-BE49-F238E27FC236}">
                <a16:creationId xmlns:a16="http://schemas.microsoft.com/office/drawing/2014/main" id="{2C7207A2-B296-7443-76BD-F8064A346B32}"/>
              </a:ext>
            </a:extLst>
          </p:cNvPr>
          <p:cNvPicPr>
            <a:picLocks noChangeAspect="1"/>
          </p:cNvPicPr>
          <p:nvPr/>
        </p:nvPicPr>
        <p:blipFill>
          <a:blip r:embed="rId4"/>
          <a:stretch>
            <a:fillRect/>
          </a:stretch>
        </p:blipFill>
        <p:spPr>
          <a:xfrm>
            <a:off x="6757551" y="2073356"/>
            <a:ext cx="8682930" cy="7666771"/>
          </a:xfrm>
          <a:prstGeom prst="rect">
            <a:avLst/>
          </a:prstGeom>
        </p:spPr>
      </p:pic>
    </p:spTree>
    <p:extLst>
      <p:ext uri="{BB962C8B-B14F-4D97-AF65-F5344CB8AC3E}">
        <p14:creationId xmlns:p14="http://schemas.microsoft.com/office/powerpoint/2010/main" val="889656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id="{91F113CF-A510-64DF-84CA-BF240D586558}"/>
              </a:ext>
            </a:extLst>
          </p:cNvPr>
          <p:cNvSpPr>
            <a:spLocks noGrp="1"/>
          </p:cNvSpPr>
          <p:nvPr>
            <p:ph type="title"/>
          </p:nvPr>
        </p:nvSpPr>
        <p:spPr>
          <a:xfrm>
            <a:off x="1306741" y="914399"/>
            <a:ext cx="16913532" cy="1746797"/>
          </a:xfrm>
        </p:spPr>
        <p:txBody>
          <a:bodyPr>
            <a:normAutofit fontScale="90000"/>
          </a:bodyPr>
          <a:lstStyle/>
          <a:p>
            <a:r>
              <a:rPr lang="lt-LT"/>
              <a:t>U</a:t>
            </a:r>
            <a:r>
              <a:rPr lang="lt-LT" sz="4800"/>
              <a:t>žklausų ir incidentų valdymo, lankytojų įeigos į patalpas kontrolės ir telefoninių pokalbių įrašymo, įrašų saugojimo ir naudojimo tvarka </a:t>
            </a:r>
            <a:endParaRPr lang="lt-LT"/>
          </a:p>
        </p:txBody>
      </p:sp>
      <p:graphicFrame>
        <p:nvGraphicFramePr>
          <p:cNvPr id="15" name="Lentelė 14">
            <a:extLst>
              <a:ext uri="{FF2B5EF4-FFF2-40B4-BE49-F238E27FC236}">
                <a16:creationId xmlns:a16="http://schemas.microsoft.com/office/drawing/2014/main" id="{89A1A954-FFB5-05D7-2ED3-AE4345AD70EB}"/>
              </a:ext>
            </a:extLst>
          </p:cNvPr>
          <p:cNvGraphicFramePr>
            <a:graphicFrameLocks noGrp="1"/>
          </p:cNvGraphicFramePr>
          <p:nvPr>
            <p:extLst>
              <p:ext uri="{D42A27DB-BD31-4B8C-83A1-F6EECF244321}">
                <p14:modId xmlns:p14="http://schemas.microsoft.com/office/powerpoint/2010/main" val="3219266596"/>
              </p:ext>
            </p:extLst>
          </p:nvPr>
        </p:nvGraphicFramePr>
        <p:xfrm>
          <a:off x="1306513" y="2487415"/>
          <a:ext cx="17025732" cy="1083313"/>
        </p:xfrm>
        <a:graphic>
          <a:graphicData uri="http://schemas.openxmlformats.org/drawingml/2006/table">
            <a:tbl>
              <a:tblPr>
                <a:tableStyleId>{35758FB7-9AC5-4552-8A53-C91805E547FA}</a:tableStyleId>
              </a:tblPr>
              <a:tblGrid>
                <a:gridCol w="1699734">
                  <a:extLst>
                    <a:ext uri="{9D8B030D-6E8A-4147-A177-3AD203B41FA5}">
                      <a16:colId xmlns:a16="http://schemas.microsoft.com/office/drawing/2014/main" val="1349673305"/>
                    </a:ext>
                  </a:extLst>
                </a:gridCol>
                <a:gridCol w="1515649">
                  <a:extLst>
                    <a:ext uri="{9D8B030D-6E8A-4147-A177-3AD203B41FA5}">
                      <a16:colId xmlns:a16="http://schemas.microsoft.com/office/drawing/2014/main" val="2905170881"/>
                    </a:ext>
                  </a:extLst>
                </a:gridCol>
                <a:gridCol w="2104372">
                  <a:extLst>
                    <a:ext uri="{9D8B030D-6E8A-4147-A177-3AD203B41FA5}">
                      <a16:colId xmlns:a16="http://schemas.microsoft.com/office/drawing/2014/main" val="2580477432"/>
                    </a:ext>
                  </a:extLst>
                </a:gridCol>
                <a:gridCol w="11705977">
                  <a:extLst>
                    <a:ext uri="{9D8B030D-6E8A-4147-A177-3AD203B41FA5}">
                      <a16:colId xmlns:a16="http://schemas.microsoft.com/office/drawing/2014/main" val="1858193145"/>
                    </a:ext>
                  </a:extLst>
                </a:gridCol>
              </a:tblGrid>
              <a:tr h="1083313">
                <a:tc>
                  <a:txBody>
                    <a:bodyPr/>
                    <a:lstStyle/>
                    <a:p>
                      <a:pPr algn="l"/>
                      <a:r>
                        <a:rPr lang="lt-LT" sz="1600"/>
                        <a:t>2022-12-07</a:t>
                      </a:r>
                    </a:p>
                  </a:txBody>
                  <a:tcPr marL="95250" marR="95250" marT="95250" marB="95250" anchor="ctr">
                    <a:solidFill>
                      <a:srgbClr val="7DB3E1"/>
                    </a:solidFill>
                  </a:tcPr>
                </a:tc>
                <a:tc>
                  <a:txBody>
                    <a:bodyPr/>
                    <a:lstStyle/>
                    <a:p>
                      <a:pPr algn="l"/>
                      <a:r>
                        <a:rPr lang="lt-LT" sz="1600"/>
                        <a:t>1V-139</a:t>
                      </a:r>
                    </a:p>
                  </a:txBody>
                  <a:tcPr marL="95250" marR="95250" marT="95250" marB="95250" anchor="ctr">
                    <a:solidFill>
                      <a:srgbClr val="7DB3E1"/>
                    </a:solidFill>
                  </a:tcPr>
                </a:tc>
                <a:tc>
                  <a:txBody>
                    <a:bodyPr/>
                    <a:lstStyle/>
                    <a:p>
                      <a:pPr algn="l"/>
                      <a:r>
                        <a:rPr lang="lt-LT" sz="1600"/>
                        <a:t>Įsakymas</a:t>
                      </a:r>
                    </a:p>
                  </a:txBody>
                  <a:tcPr marL="95250" marR="95250" marT="95250" marB="95250" anchor="ctr">
                    <a:solidFill>
                      <a:srgbClr val="7DB3E1"/>
                    </a:solidFill>
                  </a:tcPr>
                </a:tc>
                <a:tc>
                  <a:txBody>
                    <a:bodyPr/>
                    <a:lstStyle/>
                    <a:p>
                      <a:pPr algn="l"/>
                      <a:r>
                        <a:rPr lang="lt-LT" sz="1600"/>
                        <a:t>Dėl Valstybės įmonės Žemės ūkio informacijos ir kaimo verslo centro bendrosios informacijos teikimo, užklausų ir incidentų valdymo, lankytojų įeigos į patalpas kontrolės ir telefoninių pokalbių įrašymo, įrašų saugojimo ir naudojimo tvarkos aprašo tvirtinimo</a:t>
                      </a:r>
                    </a:p>
                  </a:txBody>
                  <a:tcPr marL="95250" marR="95250" marT="95250" marB="95250" anchor="ctr">
                    <a:solidFill>
                      <a:srgbClr val="7DB3E1"/>
                    </a:solidFill>
                  </a:tcPr>
                </a:tc>
                <a:extLst>
                  <a:ext uri="{0D108BD9-81ED-4DB2-BD59-A6C34878D82A}">
                    <a16:rowId xmlns:a16="http://schemas.microsoft.com/office/drawing/2014/main" val="2392776462"/>
                  </a:ext>
                </a:extLst>
              </a:tr>
            </a:tbl>
          </a:graphicData>
        </a:graphic>
      </p:graphicFrame>
      <p:graphicFrame>
        <p:nvGraphicFramePr>
          <p:cNvPr id="17" name="Diagrama 16">
            <a:extLst>
              <a:ext uri="{FF2B5EF4-FFF2-40B4-BE49-F238E27FC236}">
                <a16:creationId xmlns:a16="http://schemas.microsoft.com/office/drawing/2014/main" id="{C059CEBB-9C02-06B4-2058-9AE76697D93E}"/>
              </a:ext>
            </a:extLst>
          </p:cNvPr>
          <p:cNvGraphicFramePr/>
          <p:nvPr>
            <p:extLst>
              <p:ext uri="{D42A27DB-BD31-4B8C-83A1-F6EECF244321}">
                <p14:modId xmlns:p14="http://schemas.microsoft.com/office/powerpoint/2010/main" val="1352408163"/>
              </p:ext>
            </p:extLst>
          </p:nvPr>
        </p:nvGraphicFramePr>
        <p:xfrm>
          <a:off x="1306513" y="3546486"/>
          <a:ext cx="15407014" cy="70143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48273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01FF948-637A-4654-8083-E6D5CBE93D8C}"/>
              </a:ext>
            </a:extLst>
          </p:cNvPr>
          <p:cNvSpPr>
            <a:spLocks noGrp="1"/>
          </p:cNvSpPr>
          <p:nvPr>
            <p:ph type="body" sz="half" idx="2"/>
          </p:nvPr>
        </p:nvSpPr>
        <p:spPr>
          <a:xfrm>
            <a:off x="1052186" y="2635831"/>
            <a:ext cx="6454769" cy="7760772"/>
          </a:xfrm>
          <a:ln>
            <a:solidFill>
              <a:srgbClr val="0C4178"/>
            </a:solidFill>
          </a:ln>
        </p:spPr>
        <p:txBody>
          <a:bodyPr>
            <a:noAutofit/>
          </a:bodyPr>
          <a:lstStyle/>
          <a:p>
            <a:pPr lvl="1" algn="ctr">
              <a:lnSpc>
                <a:spcPct val="107000"/>
              </a:lnSpc>
              <a:spcBef>
                <a:spcPts val="0"/>
              </a:spcBef>
              <a:tabLst>
                <a:tab pos="990600" algn="l"/>
              </a:tabLst>
            </a:pPr>
            <a:r>
              <a:rPr lang="lt-LT" sz="2200" b="1">
                <a:effectLst/>
                <a:ea typeface="Times New Roman" panose="02020603050405020304" pitchFamily="18" charset="0"/>
                <a:cs typeface="Times New Roman" panose="02020603050405020304" pitchFamily="18" charset="0"/>
              </a:rPr>
              <a:t>Pagrindiniai asmenų aptarnavimo principai:</a:t>
            </a:r>
          </a:p>
          <a:p>
            <a:pPr lvl="1" algn="ctr">
              <a:lnSpc>
                <a:spcPct val="107000"/>
              </a:lnSpc>
              <a:spcBef>
                <a:spcPts val="0"/>
              </a:spcBef>
              <a:tabLst>
                <a:tab pos="990600" algn="l"/>
              </a:tabLst>
            </a:pPr>
            <a:endParaRPr lang="lt-LT" sz="2200" b="1">
              <a:effectLst/>
              <a:ea typeface="Times New Roman" panose="02020603050405020304" pitchFamily="18" charset="0"/>
              <a:cs typeface="Times New Roman" panose="02020603050405020304" pitchFamily="18" charset="0"/>
            </a:endParaRPr>
          </a:p>
          <a:p>
            <a:pPr marL="742950" lvl="1" indent="-285750" algn="just">
              <a:lnSpc>
                <a:spcPct val="107000"/>
              </a:lnSpc>
              <a:spcBef>
                <a:spcPts val="0"/>
              </a:spcBef>
              <a:buFont typeface="+mj-lt"/>
              <a:buAutoNum type="arabicPeriod"/>
              <a:tabLst>
                <a:tab pos="990600" algn="l"/>
              </a:tabLst>
            </a:pPr>
            <a:r>
              <a:rPr lang="lt-LT" sz="2200">
                <a:effectLst/>
                <a:ea typeface="Times New Roman" panose="02020603050405020304" pitchFamily="18" charset="0"/>
                <a:cs typeface="Times New Roman" panose="02020603050405020304" pitchFamily="18" charset="0"/>
              </a:rPr>
              <a:t>Dėmesys asmeniui ir profesionalus elgesys. </a:t>
            </a:r>
          </a:p>
          <a:p>
            <a:pPr marL="742950" lvl="1" indent="-285750" algn="just">
              <a:lnSpc>
                <a:spcPct val="107000"/>
              </a:lnSpc>
              <a:spcBef>
                <a:spcPts val="0"/>
              </a:spcBef>
              <a:buFont typeface="+mj-lt"/>
              <a:buAutoNum type="arabicPeriod"/>
              <a:tabLst>
                <a:tab pos="990600" algn="l"/>
              </a:tabLst>
            </a:pPr>
            <a:r>
              <a:rPr lang="lt-LT" sz="2200">
                <a:effectLst/>
                <a:ea typeface="Times New Roman" panose="02020603050405020304" pitchFamily="18" charset="0"/>
                <a:cs typeface="Times New Roman" panose="02020603050405020304" pitchFamily="18" charset="0"/>
              </a:rPr>
              <a:t>Pagarba ir bendradarbiavimas. </a:t>
            </a:r>
          </a:p>
          <a:p>
            <a:pPr marL="742950" lvl="1" indent="-285750" algn="just">
              <a:lnSpc>
                <a:spcPct val="107000"/>
              </a:lnSpc>
              <a:spcBef>
                <a:spcPts val="0"/>
              </a:spcBef>
              <a:buFont typeface="+mj-lt"/>
              <a:buAutoNum type="arabicPeriod"/>
              <a:tabLst>
                <a:tab pos="990600" algn="l"/>
              </a:tabLst>
            </a:pPr>
            <a:r>
              <a:rPr lang="lt-LT" sz="2200">
                <a:effectLst/>
                <a:ea typeface="Times New Roman" panose="02020603050405020304" pitchFamily="18" charset="0"/>
                <a:cs typeface="Times New Roman" panose="02020603050405020304" pitchFamily="18" charset="0"/>
              </a:rPr>
              <a:t>Dalykiška išvaizda. </a:t>
            </a:r>
            <a:endParaRPr lang="lt-LT" sz="2200">
              <a:effectLst/>
              <a:ea typeface="Calibri" panose="020F0502020204030204" pitchFamily="34" charset="0"/>
              <a:cs typeface="Times New Roman" panose="02020603050405020304" pitchFamily="18" charset="0"/>
            </a:endParaRPr>
          </a:p>
          <a:p>
            <a:pPr marL="742950" lvl="1" indent="-285750" algn="just">
              <a:lnSpc>
                <a:spcPct val="107000"/>
              </a:lnSpc>
              <a:spcBef>
                <a:spcPts val="0"/>
              </a:spcBef>
              <a:buFont typeface="+mj-lt"/>
              <a:buAutoNum type="arabicPeriod"/>
              <a:tabLst>
                <a:tab pos="990600" algn="l"/>
              </a:tabLst>
            </a:pPr>
            <a:r>
              <a:rPr lang="lt-LT" sz="2200">
                <a:effectLst/>
                <a:ea typeface="Times New Roman" panose="02020603050405020304" pitchFamily="18" charset="0"/>
                <a:cs typeface="Times New Roman" panose="02020603050405020304" pitchFamily="18" charset="0"/>
              </a:rPr>
              <a:t>Įsipareigojimų vykdymas ir atsakomybė. </a:t>
            </a:r>
            <a:endParaRPr lang="lt-LT" sz="2200">
              <a:effectLst/>
              <a:ea typeface="Calibri" panose="020F0502020204030204" pitchFamily="34" charset="0"/>
              <a:cs typeface="Times New Roman" panose="02020603050405020304" pitchFamily="18" charset="0"/>
            </a:endParaRPr>
          </a:p>
          <a:p>
            <a:pPr marL="742950" lvl="1" indent="-285750" algn="just">
              <a:lnSpc>
                <a:spcPct val="107000"/>
              </a:lnSpc>
              <a:spcBef>
                <a:spcPts val="0"/>
              </a:spcBef>
              <a:buFont typeface="+mj-lt"/>
              <a:buAutoNum type="arabicPeriod"/>
              <a:tabLst>
                <a:tab pos="990600" algn="l"/>
              </a:tabLst>
            </a:pPr>
            <a:r>
              <a:rPr lang="lt-LT" sz="2200">
                <a:effectLst/>
                <a:ea typeface="Times New Roman" panose="02020603050405020304" pitchFamily="18" charset="0"/>
                <a:cs typeface="Times New Roman" panose="02020603050405020304" pitchFamily="18" charset="0"/>
              </a:rPr>
              <a:t>Iniciatyvumas ir tobulėjimas. </a:t>
            </a:r>
            <a:endParaRPr lang="lt-LT" sz="2200">
              <a:effectLst/>
              <a:ea typeface="Calibri" panose="020F0502020204030204" pitchFamily="34" charset="0"/>
              <a:cs typeface="Times New Roman" panose="02020603050405020304" pitchFamily="18" charset="0"/>
            </a:endParaRPr>
          </a:p>
          <a:p>
            <a:pPr marL="742950" lvl="1" indent="-285750" algn="just">
              <a:lnSpc>
                <a:spcPct val="107000"/>
              </a:lnSpc>
              <a:spcBef>
                <a:spcPts val="0"/>
              </a:spcBef>
              <a:buFont typeface="+mj-lt"/>
              <a:buAutoNum type="arabicPeriod"/>
              <a:tabLst>
                <a:tab pos="990600" algn="l"/>
              </a:tabLst>
            </a:pPr>
            <a:r>
              <a:rPr lang="lt-LT" sz="2200">
                <a:effectLst/>
                <a:ea typeface="Times New Roman" panose="02020603050405020304" pitchFamily="18" charset="0"/>
                <a:cs typeface="Times New Roman" panose="02020603050405020304" pitchFamily="18" charset="0"/>
              </a:rPr>
              <a:t>Konfidencialumas. </a:t>
            </a:r>
          </a:p>
          <a:p>
            <a:pPr marL="742950" lvl="1" indent="-285750" algn="just">
              <a:lnSpc>
                <a:spcPct val="107000"/>
              </a:lnSpc>
              <a:spcBef>
                <a:spcPts val="0"/>
              </a:spcBef>
              <a:buFont typeface="+mj-lt"/>
              <a:buAutoNum type="arabicPeriod"/>
              <a:tabLst>
                <a:tab pos="990600" algn="l"/>
              </a:tabLst>
            </a:pPr>
            <a:r>
              <a:rPr lang="lt-LT" sz="2200">
                <a:effectLst/>
                <a:ea typeface="Times New Roman" panose="02020603050405020304" pitchFamily="18" charset="0"/>
                <a:cs typeface="Times New Roman" panose="02020603050405020304" pitchFamily="18" charset="0"/>
              </a:rPr>
              <a:t>Objektyvumas. </a:t>
            </a:r>
          </a:p>
          <a:p>
            <a:pPr marL="742950" lvl="1" indent="-285750" algn="just">
              <a:lnSpc>
                <a:spcPct val="107000"/>
              </a:lnSpc>
              <a:spcBef>
                <a:spcPts val="0"/>
              </a:spcBef>
              <a:buFont typeface="+mj-lt"/>
              <a:buAutoNum type="arabicPeriod"/>
              <a:tabLst>
                <a:tab pos="990600" algn="l"/>
              </a:tabLst>
            </a:pPr>
            <a:r>
              <a:rPr lang="lt-LT" sz="2200">
                <a:effectLst/>
                <a:ea typeface="Times New Roman" panose="02020603050405020304" pitchFamily="18" charset="0"/>
                <a:cs typeface="Times New Roman" panose="02020603050405020304" pitchFamily="18" charset="0"/>
              </a:rPr>
              <a:t>Proporcingumas. </a:t>
            </a:r>
          </a:p>
          <a:p>
            <a:pPr marL="742950" lvl="1" indent="-285750" algn="just">
              <a:lnSpc>
                <a:spcPct val="107000"/>
              </a:lnSpc>
              <a:spcBef>
                <a:spcPts val="0"/>
              </a:spcBef>
              <a:buFont typeface="+mj-lt"/>
              <a:buAutoNum type="arabicPeriod"/>
              <a:tabLst>
                <a:tab pos="990600" algn="l"/>
              </a:tabLst>
            </a:pPr>
            <a:r>
              <a:rPr lang="lt-LT" sz="2200">
                <a:effectLst/>
                <a:ea typeface="Times New Roman" panose="02020603050405020304" pitchFamily="18" charset="0"/>
                <a:cs typeface="Times New Roman" panose="02020603050405020304" pitchFamily="18" charset="0"/>
              </a:rPr>
              <a:t>Nepiktnaudžiavimo valdžia. </a:t>
            </a:r>
          </a:p>
          <a:p>
            <a:pPr marL="742950" lvl="1" indent="-285750" algn="just">
              <a:lnSpc>
                <a:spcPct val="107000"/>
              </a:lnSpc>
              <a:spcBef>
                <a:spcPts val="0"/>
              </a:spcBef>
              <a:buFont typeface="+mj-lt"/>
              <a:buAutoNum type="arabicPeriod"/>
              <a:tabLst>
                <a:tab pos="990600" algn="l"/>
              </a:tabLst>
            </a:pPr>
            <a:r>
              <a:rPr lang="lt-LT" sz="2200">
                <a:effectLst/>
                <a:ea typeface="Times New Roman" panose="02020603050405020304" pitchFamily="18" charset="0"/>
                <a:cs typeface="Times New Roman" panose="02020603050405020304" pitchFamily="18" charset="0"/>
              </a:rPr>
              <a:t>Efektyvumas. </a:t>
            </a:r>
            <a:endParaRPr lang="lt-LT" sz="2200">
              <a:effectLst/>
              <a:ea typeface="Calibri" panose="020F0502020204030204" pitchFamily="34" charset="0"/>
              <a:cs typeface="Times New Roman" panose="02020603050405020304" pitchFamily="18" charset="0"/>
            </a:endParaRPr>
          </a:p>
          <a:p>
            <a:pPr marL="742950" lvl="1" indent="-285750" algn="just">
              <a:lnSpc>
                <a:spcPct val="107000"/>
              </a:lnSpc>
              <a:spcBef>
                <a:spcPts val="0"/>
              </a:spcBef>
              <a:buFont typeface="+mj-lt"/>
              <a:buAutoNum type="arabicPeriod"/>
              <a:tabLst>
                <a:tab pos="990600" algn="l"/>
              </a:tabLst>
            </a:pPr>
            <a:r>
              <a:rPr lang="lt-LT" sz="2200">
                <a:effectLst/>
                <a:ea typeface="Times New Roman" panose="02020603050405020304" pitchFamily="18" charset="0"/>
                <a:cs typeface="Times New Roman" panose="02020603050405020304" pitchFamily="18" charset="0"/>
              </a:rPr>
              <a:t>Lygiateisiškumas. </a:t>
            </a:r>
            <a:endParaRPr lang="lt-LT" sz="2200">
              <a:effectLst/>
              <a:ea typeface="Calibri" panose="020F0502020204030204" pitchFamily="34" charset="0"/>
              <a:cs typeface="Times New Roman" panose="02020603050405020304" pitchFamily="18" charset="0"/>
            </a:endParaRPr>
          </a:p>
          <a:p>
            <a:pPr marL="742950" lvl="1" indent="-285750" algn="just">
              <a:lnSpc>
                <a:spcPct val="107000"/>
              </a:lnSpc>
              <a:spcBef>
                <a:spcPts val="0"/>
              </a:spcBef>
              <a:buFont typeface="+mj-lt"/>
              <a:buAutoNum type="arabicPeriod"/>
              <a:tabLst>
                <a:tab pos="990600" algn="l"/>
              </a:tabLst>
            </a:pPr>
            <a:r>
              <a:rPr lang="lt-LT" sz="2200">
                <a:effectLst/>
                <a:ea typeface="Times New Roman" panose="02020603050405020304" pitchFamily="18" charset="0"/>
                <a:cs typeface="Times New Roman" panose="02020603050405020304" pitchFamily="18" charset="0"/>
              </a:rPr>
              <a:t>Skaidrumas. </a:t>
            </a:r>
          </a:p>
          <a:p>
            <a:pPr marL="742950" lvl="1" indent="-285750" algn="just">
              <a:lnSpc>
                <a:spcPct val="107000"/>
              </a:lnSpc>
              <a:spcBef>
                <a:spcPts val="0"/>
              </a:spcBef>
              <a:buFont typeface="+mj-lt"/>
              <a:buAutoNum type="arabicPeriod"/>
              <a:tabLst>
                <a:tab pos="990600" algn="l"/>
              </a:tabLst>
            </a:pPr>
            <a:r>
              <a:rPr lang="lt-LT" sz="2200">
                <a:effectLst/>
                <a:ea typeface="Times New Roman" panose="02020603050405020304" pitchFamily="18" charset="0"/>
                <a:cs typeface="Times New Roman" panose="02020603050405020304" pitchFamily="18" charset="0"/>
              </a:rPr>
              <a:t>Atsakomybė už priimtus sprendimus. </a:t>
            </a:r>
            <a:endParaRPr lang="lt-LT" sz="2200">
              <a:effectLst/>
              <a:ea typeface="Calibri" panose="020F0502020204030204" pitchFamily="34" charset="0"/>
              <a:cs typeface="Times New Roman" panose="02020603050405020304" pitchFamily="18" charset="0"/>
            </a:endParaRPr>
          </a:p>
          <a:p>
            <a:pPr marL="742950" lvl="1" indent="-285750" algn="just">
              <a:lnSpc>
                <a:spcPct val="107000"/>
              </a:lnSpc>
              <a:spcBef>
                <a:spcPts val="0"/>
              </a:spcBef>
              <a:buFont typeface="+mj-lt"/>
              <a:buAutoNum type="arabicPeriod"/>
              <a:tabLst>
                <a:tab pos="990600" algn="l"/>
              </a:tabLst>
            </a:pPr>
            <a:r>
              <a:rPr lang="lt-LT" sz="2200">
                <a:effectLst/>
                <a:ea typeface="Times New Roman" panose="02020603050405020304" pitchFamily="18" charset="0"/>
                <a:cs typeface="Times New Roman" panose="02020603050405020304" pitchFamily="18" charset="0"/>
              </a:rPr>
              <a:t>Naujovės ir atvirumas permainoms. </a:t>
            </a:r>
          </a:p>
          <a:p>
            <a:pPr marL="742950" lvl="1" indent="-285750" algn="just">
              <a:lnSpc>
                <a:spcPct val="107000"/>
              </a:lnSpc>
              <a:spcBef>
                <a:spcPts val="0"/>
              </a:spcBef>
              <a:buFont typeface="+mj-lt"/>
              <a:buAutoNum type="arabicPeriod"/>
              <a:tabLst>
                <a:tab pos="990600" algn="l"/>
              </a:tabLst>
            </a:pPr>
            <a:r>
              <a:rPr lang="lt-LT" sz="2200">
                <a:effectLst/>
                <a:ea typeface="Times New Roman" panose="02020603050405020304" pitchFamily="18" charset="0"/>
                <a:cs typeface="Times New Roman" panose="02020603050405020304" pitchFamily="18" charset="0"/>
              </a:rPr>
              <a:t>Profesionalumas. </a:t>
            </a:r>
          </a:p>
          <a:p>
            <a:pPr marL="742950" lvl="1" indent="-285750" algn="just">
              <a:lnSpc>
                <a:spcPct val="107000"/>
              </a:lnSpc>
              <a:spcBef>
                <a:spcPts val="0"/>
              </a:spcBef>
              <a:buFont typeface="+mj-lt"/>
              <a:buAutoNum type="arabicPeriod"/>
              <a:tabLst>
                <a:tab pos="990600" algn="l"/>
              </a:tabLst>
            </a:pPr>
            <a:r>
              <a:rPr lang="lt-LT" sz="2200">
                <a:effectLst/>
                <a:ea typeface="Times New Roman" panose="02020603050405020304" pitchFamily="18" charset="0"/>
                <a:cs typeface="Times New Roman" panose="02020603050405020304" pitchFamily="18" charset="0"/>
              </a:rPr>
              <a:t>Dėmesys kokybei. </a:t>
            </a:r>
          </a:p>
          <a:p>
            <a:pPr marL="742950" lvl="1" indent="-285750" algn="just">
              <a:lnSpc>
                <a:spcPct val="107000"/>
              </a:lnSpc>
              <a:spcBef>
                <a:spcPts val="0"/>
              </a:spcBef>
              <a:buFont typeface="+mj-lt"/>
              <a:buAutoNum type="arabicPeriod"/>
              <a:tabLst>
                <a:tab pos="990600" algn="l"/>
              </a:tabLst>
            </a:pPr>
            <a:r>
              <a:rPr lang="lt-LT" sz="2200">
                <a:effectLst/>
                <a:ea typeface="Times New Roman" panose="02020603050405020304" pitchFamily="18" charset="0"/>
                <a:cs typeface="Times New Roman" panose="02020603050405020304" pitchFamily="18" charset="0"/>
              </a:rPr>
              <a:t>Informavimas. </a:t>
            </a:r>
          </a:p>
          <a:p>
            <a:pPr marL="742950" lvl="1" indent="-285750" algn="just">
              <a:lnSpc>
                <a:spcPct val="107000"/>
              </a:lnSpc>
              <a:spcBef>
                <a:spcPts val="0"/>
              </a:spcBef>
              <a:buFont typeface="+mj-lt"/>
              <a:buAutoNum type="arabicPeriod"/>
              <a:tabLst>
                <a:tab pos="990600" algn="l"/>
              </a:tabLst>
            </a:pPr>
            <a:r>
              <a:rPr lang="lt-LT" sz="2200">
                <a:effectLst/>
                <a:ea typeface="Times New Roman" panose="02020603050405020304" pitchFamily="18" charset="0"/>
                <a:cs typeface="Times New Roman" panose="02020603050405020304" pitchFamily="18" charset="0"/>
              </a:rPr>
              <a:t>Pagarba kolegoms. </a:t>
            </a:r>
          </a:p>
        </p:txBody>
      </p:sp>
      <p:sp>
        <p:nvSpPr>
          <p:cNvPr id="4" name="Title 3">
            <a:extLst>
              <a:ext uri="{FF2B5EF4-FFF2-40B4-BE49-F238E27FC236}">
                <a16:creationId xmlns:a16="http://schemas.microsoft.com/office/drawing/2014/main" id="{45DDF544-FC77-4432-BC93-F81EFE549BBE}"/>
              </a:ext>
            </a:extLst>
          </p:cNvPr>
          <p:cNvSpPr>
            <a:spLocks noGrp="1"/>
          </p:cNvSpPr>
          <p:nvPr>
            <p:ph type="title"/>
          </p:nvPr>
        </p:nvSpPr>
        <p:spPr/>
        <p:txBody>
          <a:bodyPr/>
          <a:lstStyle/>
          <a:p>
            <a:pPr algn="ctr"/>
            <a:r>
              <a:rPr lang="lt-LT"/>
              <a:t>ŽŪDC Asmenų aptarnavimo standartas</a:t>
            </a:r>
            <a:br>
              <a:rPr lang="lt-LT"/>
            </a:br>
            <a:endParaRPr lang="lt-LT"/>
          </a:p>
        </p:txBody>
      </p:sp>
      <p:sp>
        <p:nvSpPr>
          <p:cNvPr id="2" name="Text Placeholder 4">
            <a:extLst>
              <a:ext uri="{FF2B5EF4-FFF2-40B4-BE49-F238E27FC236}">
                <a16:creationId xmlns:a16="http://schemas.microsoft.com/office/drawing/2014/main" id="{8041F894-BFE4-EFE7-2D30-186E66B0F764}"/>
              </a:ext>
            </a:extLst>
          </p:cNvPr>
          <p:cNvSpPr txBox="1">
            <a:spLocks/>
          </p:cNvSpPr>
          <p:nvPr/>
        </p:nvSpPr>
        <p:spPr>
          <a:xfrm>
            <a:off x="7612877" y="8453436"/>
            <a:ext cx="5679835" cy="1943166"/>
          </a:xfrm>
          <a:prstGeom prst="rect">
            <a:avLst/>
          </a:prstGeom>
          <a:ln>
            <a:solidFill>
              <a:srgbClr val="0C4178"/>
            </a:solidFill>
          </a:ln>
        </p:spPr>
        <p:txBody>
          <a:bodyPr vert="horz" lIns="91440" tIns="45720" rIns="91440" bIns="45720" rtlCol="0">
            <a:normAutofit fontScale="85000" lnSpcReduction="10000"/>
          </a:bodyPr>
          <a:lstStyle>
            <a:lvl1pPr marL="0" indent="0" algn="l" defTabSz="1425550" rtl="0" eaLnBrk="1" latinLnBrk="0" hangingPunct="1">
              <a:lnSpc>
                <a:spcPct val="90000"/>
              </a:lnSpc>
              <a:spcBef>
                <a:spcPts val="1559"/>
              </a:spcBef>
              <a:buFont typeface="Arial" panose="020B0604020202020204" pitchFamily="34" charset="0"/>
              <a:buNone/>
              <a:defRPr sz="1600" kern="1200">
                <a:solidFill>
                  <a:schemeClr val="tx1"/>
                </a:solidFill>
                <a:latin typeface="+mn-lt"/>
                <a:ea typeface="+mn-ea"/>
                <a:cs typeface="+mn-cs"/>
              </a:defRPr>
            </a:lvl1pPr>
            <a:lvl2pPr marL="457200" indent="0" algn="l" defTabSz="1425550" rtl="0" eaLnBrk="1" latinLnBrk="0" hangingPunct="1">
              <a:lnSpc>
                <a:spcPct val="90000"/>
              </a:lnSpc>
              <a:spcBef>
                <a:spcPts val="780"/>
              </a:spcBef>
              <a:buFont typeface="Arial" panose="020B0604020202020204" pitchFamily="34" charset="0"/>
              <a:buNone/>
              <a:defRPr sz="1400" kern="1200">
                <a:solidFill>
                  <a:schemeClr val="tx1"/>
                </a:solidFill>
                <a:latin typeface="+mn-lt"/>
                <a:ea typeface="+mn-ea"/>
                <a:cs typeface="+mn-cs"/>
              </a:defRPr>
            </a:lvl2pPr>
            <a:lvl3pPr marL="914400" indent="0" algn="l" defTabSz="1425550" rtl="0" eaLnBrk="1" latinLnBrk="0" hangingPunct="1">
              <a:lnSpc>
                <a:spcPct val="90000"/>
              </a:lnSpc>
              <a:spcBef>
                <a:spcPts val="780"/>
              </a:spcBef>
              <a:buFont typeface="Arial" panose="020B0604020202020204" pitchFamily="34" charset="0"/>
              <a:buNone/>
              <a:defRPr sz="1200" kern="1200">
                <a:solidFill>
                  <a:schemeClr val="tx1"/>
                </a:solidFill>
                <a:latin typeface="+mn-lt"/>
                <a:ea typeface="+mn-ea"/>
                <a:cs typeface="+mn-cs"/>
              </a:defRPr>
            </a:lvl3pPr>
            <a:lvl4pPr marL="1371600" indent="0" algn="l" defTabSz="1425550" rtl="0" eaLnBrk="1" latinLnBrk="0" hangingPunct="1">
              <a:lnSpc>
                <a:spcPct val="90000"/>
              </a:lnSpc>
              <a:spcBef>
                <a:spcPts val="780"/>
              </a:spcBef>
              <a:buFont typeface="Arial" panose="020B0604020202020204" pitchFamily="34" charset="0"/>
              <a:buNone/>
              <a:defRPr sz="1000" kern="1200">
                <a:solidFill>
                  <a:schemeClr val="tx1"/>
                </a:solidFill>
                <a:latin typeface="+mn-lt"/>
                <a:ea typeface="+mn-ea"/>
                <a:cs typeface="+mn-cs"/>
              </a:defRPr>
            </a:lvl4pPr>
            <a:lvl5pPr marL="1828800" indent="0" algn="l" defTabSz="1425550" rtl="0" eaLnBrk="1" latinLnBrk="0" hangingPunct="1">
              <a:lnSpc>
                <a:spcPct val="90000"/>
              </a:lnSpc>
              <a:spcBef>
                <a:spcPts val="780"/>
              </a:spcBef>
              <a:buFont typeface="Arial" panose="020B0604020202020204" pitchFamily="34" charset="0"/>
              <a:buNone/>
              <a:defRPr sz="1000" kern="1200">
                <a:solidFill>
                  <a:schemeClr val="tx1"/>
                </a:solidFill>
                <a:latin typeface="+mn-lt"/>
                <a:ea typeface="+mn-ea"/>
                <a:cs typeface="+mn-cs"/>
              </a:defRPr>
            </a:lvl5pPr>
            <a:lvl6pPr marL="2286000" indent="0" algn="l" defTabSz="1425550" rtl="0" eaLnBrk="1" latinLnBrk="0" hangingPunct="1">
              <a:lnSpc>
                <a:spcPct val="90000"/>
              </a:lnSpc>
              <a:spcBef>
                <a:spcPts val="780"/>
              </a:spcBef>
              <a:buFont typeface="Arial" panose="020B0604020202020204" pitchFamily="34" charset="0"/>
              <a:buNone/>
              <a:defRPr sz="1000" kern="1200">
                <a:solidFill>
                  <a:schemeClr val="tx1"/>
                </a:solidFill>
                <a:latin typeface="+mn-lt"/>
                <a:ea typeface="+mn-ea"/>
                <a:cs typeface="+mn-cs"/>
              </a:defRPr>
            </a:lvl6pPr>
            <a:lvl7pPr marL="2743200" indent="0" algn="l" defTabSz="1425550" rtl="0" eaLnBrk="1" latinLnBrk="0" hangingPunct="1">
              <a:lnSpc>
                <a:spcPct val="90000"/>
              </a:lnSpc>
              <a:spcBef>
                <a:spcPts val="780"/>
              </a:spcBef>
              <a:buFont typeface="Arial" panose="020B0604020202020204" pitchFamily="34" charset="0"/>
              <a:buNone/>
              <a:defRPr sz="1000" kern="1200">
                <a:solidFill>
                  <a:schemeClr val="tx1"/>
                </a:solidFill>
                <a:latin typeface="+mn-lt"/>
                <a:ea typeface="+mn-ea"/>
                <a:cs typeface="+mn-cs"/>
              </a:defRPr>
            </a:lvl7pPr>
            <a:lvl8pPr marL="3200400" indent="0" algn="l" defTabSz="1425550" rtl="0" eaLnBrk="1" latinLnBrk="0" hangingPunct="1">
              <a:lnSpc>
                <a:spcPct val="90000"/>
              </a:lnSpc>
              <a:spcBef>
                <a:spcPts val="780"/>
              </a:spcBef>
              <a:buFont typeface="Arial" panose="020B0604020202020204" pitchFamily="34" charset="0"/>
              <a:buNone/>
              <a:defRPr sz="1000" kern="1200">
                <a:solidFill>
                  <a:schemeClr val="tx1"/>
                </a:solidFill>
                <a:latin typeface="+mn-lt"/>
                <a:ea typeface="+mn-ea"/>
                <a:cs typeface="+mn-cs"/>
              </a:defRPr>
            </a:lvl8pPr>
            <a:lvl9pPr marL="3657600" indent="0" algn="l" defTabSz="1425550" rtl="0" eaLnBrk="1" latinLnBrk="0" hangingPunct="1">
              <a:lnSpc>
                <a:spcPct val="90000"/>
              </a:lnSpc>
              <a:spcBef>
                <a:spcPts val="780"/>
              </a:spcBef>
              <a:buFont typeface="Arial" panose="020B0604020202020204" pitchFamily="34" charset="0"/>
              <a:buNone/>
              <a:defRPr sz="1000" kern="1200">
                <a:solidFill>
                  <a:schemeClr val="tx1"/>
                </a:solidFill>
                <a:latin typeface="+mn-lt"/>
                <a:ea typeface="+mn-ea"/>
                <a:cs typeface="+mn-cs"/>
              </a:defRPr>
            </a:lvl9pPr>
          </a:lstStyle>
          <a:p>
            <a:pPr lvl="1" algn="ctr">
              <a:lnSpc>
                <a:spcPct val="107000"/>
              </a:lnSpc>
              <a:tabLst>
                <a:tab pos="990600" algn="l"/>
              </a:tabLst>
            </a:pPr>
            <a:r>
              <a:rPr lang="lt-LT" sz="2000" b="1">
                <a:ea typeface="Times New Roman" panose="02020603050405020304" pitchFamily="18" charset="0"/>
                <a:cs typeface="Times New Roman" panose="02020603050405020304" pitchFamily="18" charset="0"/>
              </a:rPr>
              <a:t>Uždaviniai: </a:t>
            </a:r>
          </a:p>
          <a:p>
            <a:pPr marL="342900" lvl="0" indent="-342900">
              <a:lnSpc>
                <a:spcPct val="107000"/>
              </a:lnSpc>
              <a:buFont typeface="+mj-lt"/>
              <a:buAutoNum type="arabicPeriod"/>
            </a:pPr>
            <a:r>
              <a:rPr lang="lt-LT" sz="2000">
                <a:effectLst/>
                <a:ea typeface="Times New Roman" panose="02020603050405020304" pitchFamily="18" charset="0"/>
                <a:cs typeface="Times New Roman" panose="02020603050405020304" pitchFamily="18" charset="0"/>
              </a:rPr>
              <a:t>Asmenų aptarnavimo kokybės gerinimas.</a:t>
            </a:r>
            <a:endParaRPr lang="lt-LT" sz="2000">
              <a:effectLst/>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lt-LT" sz="2000">
                <a:effectLst/>
                <a:ea typeface="Times New Roman" panose="02020603050405020304" pitchFamily="18" charset="0"/>
                <a:cs typeface="Times New Roman" panose="02020603050405020304" pitchFamily="18" charset="0"/>
              </a:rPr>
              <a:t>Asmenų aptarnavimo elgesio normų suvienodinimas.</a:t>
            </a:r>
            <a:endParaRPr lang="lt-LT" sz="2000">
              <a:effectLst/>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lt-LT" sz="2000">
                <a:ea typeface="Times New Roman" panose="02020603050405020304" pitchFamily="18" charset="0"/>
                <a:cs typeface="Times New Roman" panose="02020603050405020304" pitchFamily="18" charset="0"/>
              </a:rPr>
              <a:t>T</a:t>
            </a:r>
            <a:r>
              <a:rPr lang="lt-LT" sz="2000">
                <a:effectLst/>
                <a:ea typeface="Times New Roman" panose="02020603050405020304" pitchFamily="18" charset="0"/>
                <a:cs typeface="Times New Roman" panose="02020603050405020304" pitchFamily="18" charset="0"/>
              </a:rPr>
              <a:t>eigiamo ŽŪDC įvaizdžio kūrimas.</a:t>
            </a:r>
            <a:endParaRPr lang="lt-LT" sz="2000">
              <a:effectLst/>
              <a:ea typeface="Calibri" panose="020F0502020204030204" pitchFamily="34" charset="0"/>
              <a:cs typeface="Times New Roman" panose="02020603050405020304" pitchFamily="18" charset="0"/>
            </a:endParaRPr>
          </a:p>
          <a:p>
            <a:endParaRPr lang="lt-LT" sz="1800" b="1">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3" name="Diagrama 2">
            <a:extLst>
              <a:ext uri="{FF2B5EF4-FFF2-40B4-BE49-F238E27FC236}">
                <a16:creationId xmlns:a16="http://schemas.microsoft.com/office/drawing/2014/main" id="{CB5F8876-E56E-2296-DACC-0652C657CD36}"/>
              </a:ext>
            </a:extLst>
          </p:cNvPr>
          <p:cNvGraphicFramePr/>
          <p:nvPr>
            <p:extLst>
              <p:ext uri="{D42A27DB-BD31-4B8C-83A1-F6EECF244321}">
                <p14:modId xmlns:p14="http://schemas.microsoft.com/office/powerpoint/2010/main" val="1928430199"/>
              </p:ext>
            </p:extLst>
          </p:nvPr>
        </p:nvGraphicFramePr>
        <p:xfrm>
          <a:off x="6725686" y="2909772"/>
          <a:ext cx="7616615" cy="52697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Lentelė 5">
            <a:extLst>
              <a:ext uri="{FF2B5EF4-FFF2-40B4-BE49-F238E27FC236}">
                <a16:creationId xmlns:a16="http://schemas.microsoft.com/office/drawing/2014/main" id="{B3549CD6-EFAA-8E77-5970-DDE302B1DE52}"/>
              </a:ext>
            </a:extLst>
          </p:cNvPr>
          <p:cNvGraphicFramePr>
            <a:graphicFrameLocks noGrp="1"/>
          </p:cNvGraphicFramePr>
          <p:nvPr>
            <p:extLst>
              <p:ext uri="{D42A27DB-BD31-4B8C-83A1-F6EECF244321}">
                <p14:modId xmlns:p14="http://schemas.microsoft.com/office/powerpoint/2010/main" val="1632371889"/>
              </p:ext>
            </p:extLst>
          </p:nvPr>
        </p:nvGraphicFramePr>
        <p:xfrm>
          <a:off x="1928781" y="1746001"/>
          <a:ext cx="15771616" cy="669747"/>
        </p:xfrm>
        <a:graphic>
          <a:graphicData uri="http://schemas.openxmlformats.org/drawingml/2006/table">
            <a:tbl>
              <a:tblPr>
                <a:tableStyleId>{35758FB7-9AC5-4552-8A53-C91805E547FA}</a:tableStyleId>
              </a:tblPr>
              <a:tblGrid>
                <a:gridCol w="1979340">
                  <a:extLst>
                    <a:ext uri="{9D8B030D-6E8A-4147-A177-3AD203B41FA5}">
                      <a16:colId xmlns:a16="http://schemas.microsoft.com/office/drawing/2014/main" val="3369234184"/>
                    </a:ext>
                  </a:extLst>
                </a:gridCol>
                <a:gridCol w="1665961">
                  <a:extLst>
                    <a:ext uri="{9D8B030D-6E8A-4147-A177-3AD203B41FA5}">
                      <a16:colId xmlns:a16="http://schemas.microsoft.com/office/drawing/2014/main" val="2494593553"/>
                    </a:ext>
                  </a:extLst>
                </a:gridCol>
                <a:gridCol w="2041743">
                  <a:extLst>
                    <a:ext uri="{9D8B030D-6E8A-4147-A177-3AD203B41FA5}">
                      <a16:colId xmlns:a16="http://schemas.microsoft.com/office/drawing/2014/main" val="1831628410"/>
                    </a:ext>
                  </a:extLst>
                </a:gridCol>
                <a:gridCol w="10084572">
                  <a:extLst>
                    <a:ext uri="{9D8B030D-6E8A-4147-A177-3AD203B41FA5}">
                      <a16:colId xmlns:a16="http://schemas.microsoft.com/office/drawing/2014/main" val="4281972925"/>
                    </a:ext>
                  </a:extLst>
                </a:gridCol>
              </a:tblGrid>
              <a:tr h="669747">
                <a:tc>
                  <a:txBody>
                    <a:bodyPr/>
                    <a:lstStyle/>
                    <a:p>
                      <a:pPr algn="l"/>
                      <a:r>
                        <a:rPr lang="lt-LT" sz="1800"/>
                        <a:t>2023-03-28</a:t>
                      </a:r>
                    </a:p>
                  </a:txBody>
                  <a:tcPr marL="95250" marR="95250" marT="95250" marB="95250" anchor="ctr">
                    <a:solidFill>
                      <a:srgbClr val="7DB3E1"/>
                    </a:solidFill>
                  </a:tcPr>
                </a:tc>
                <a:tc>
                  <a:txBody>
                    <a:bodyPr/>
                    <a:lstStyle/>
                    <a:p>
                      <a:pPr algn="l"/>
                      <a:r>
                        <a:rPr lang="lt-LT" sz="1800"/>
                        <a:t>1V-138</a:t>
                      </a:r>
                    </a:p>
                  </a:txBody>
                  <a:tcPr marL="95250" marR="95250" marT="95250" marB="95250" anchor="ctr">
                    <a:solidFill>
                      <a:srgbClr val="7DB3E1"/>
                    </a:solidFill>
                  </a:tcPr>
                </a:tc>
                <a:tc>
                  <a:txBody>
                    <a:bodyPr/>
                    <a:lstStyle/>
                    <a:p>
                      <a:pPr algn="l"/>
                      <a:r>
                        <a:rPr lang="lt-LT" sz="1800"/>
                        <a:t>Įsakymas</a:t>
                      </a:r>
                    </a:p>
                  </a:txBody>
                  <a:tcPr marL="95250" marR="95250" marT="95250" marB="95250" anchor="ctr">
                    <a:solidFill>
                      <a:srgbClr val="7DB3E1"/>
                    </a:solidFill>
                  </a:tcPr>
                </a:tc>
                <a:tc>
                  <a:txBody>
                    <a:bodyPr/>
                    <a:lstStyle/>
                    <a:p>
                      <a:pPr algn="l"/>
                      <a:r>
                        <a:rPr lang="lt-LT" sz="1800"/>
                        <a:t>Dėl valstybės įmonės Žemės ūkio duomenų centro Asmenų aptarnavimo standarto tvirtinimo</a:t>
                      </a:r>
                    </a:p>
                  </a:txBody>
                  <a:tcPr marL="95250" marR="95250" marT="95250" marB="95250" anchor="ctr">
                    <a:solidFill>
                      <a:srgbClr val="7DB3E1"/>
                    </a:solidFill>
                  </a:tcPr>
                </a:tc>
                <a:extLst>
                  <a:ext uri="{0D108BD9-81ED-4DB2-BD59-A6C34878D82A}">
                    <a16:rowId xmlns:a16="http://schemas.microsoft.com/office/drawing/2014/main" val="4153781273"/>
                  </a:ext>
                </a:extLst>
              </a:tr>
            </a:tbl>
          </a:graphicData>
        </a:graphic>
      </p:graphicFrame>
      <p:pic>
        <p:nvPicPr>
          <p:cNvPr id="12" name="Grafinis elementas 11" descr="Lightbulb outline">
            <a:extLst>
              <a:ext uri="{FF2B5EF4-FFF2-40B4-BE49-F238E27FC236}">
                <a16:creationId xmlns:a16="http://schemas.microsoft.com/office/drawing/2014/main" id="{75D10C9F-7D74-21E9-B042-4892D17F605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029958" y="3798941"/>
            <a:ext cx="358113" cy="358113"/>
          </a:xfrm>
          <a:prstGeom prst="rect">
            <a:avLst/>
          </a:prstGeom>
        </p:spPr>
      </p:pic>
      <p:pic>
        <p:nvPicPr>
          <p:cNvPr id="14" name="Grafinis elementas 13" descr="Ear outline">
            <a:extLst>
              <a:ext uri="{FF2B5EF4-FFF2-40B4-BE49-F238E27FC236}">
                <a16:creationId xmlns:a16="http://schemas.microsoft.com/office/drawing/2014/main" id="{D5606D98-14D3-8EBC-A7A9-D70D2A624F3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380549" y="3010232"/>
            <a:ext cx="334217" cy="334217"/>
          </a:xfrm>
          <a:prstGeom prst="rect">
            <a:avLst/>
          </a:prstGeom>
        </p:spPr>
      </p:pic>
      <p:pic>
        <p:nvPicPr>
          <p:cNvPr id="16" name="Grafinis elementas 15" descr="Magnifying glass outline">
            <a:extLst>
              <a:ext uri="{FF2B5EF4-FFF2-40B4-BE49-F238E27FC236}">
                <a16:creationId xmlns:a16="http://schemas.microsoft.com/office/drawing/2014/main" id="{E4774453-EAC7-7043-64A2-CAE43A42218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2480677" y="5665319"/>
            <a:ext cx="358113" cy="358113"/>
          </a:xfrm>
          <a:prstGeom prst="rect">
            <a:avLst/>
          </a:prstGeom>
        </p:spPr>
      </p:pic>
      <p:pic>
        <p:nvPicPr>
          <p:cNvPr id="18" name="Grafinis elementas 17" descr="Chat outline">
            <a:extLst>
              <a:ext uri="{FF2B5EF4-FFF2-40B4-BE49-F238E27FC236}">
                <a16:creationId xmlns:a16="http://schemas.microsoft.com/office/drawing/2014/main" id="{26039C8B-CD4B-5094-E83C-BCEE75583F7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1250949" y="7105812"/>
            <a:ext cx="457200" cy="457200"/>
          </a:xfrm>
          <a:prstGeom prst="rect">
            <a:avLst/>
          </a:prstGeom>
        </p:spPr>
      </p:pic>
      <p:pic>
        <p:nvPicPr>
          <p:cNvPr id="20" name="Grafinis elementas 19" descr="Clapper board outline">
            <a:extLst>
              <a:ext uri="{FF2B5EF4-FFF2-40B4-BE49-F238E27FC236}">
                <a16:creationId xmlns:a16="http://schemas.microsoft.com/office/drawing/2014/main" id="{10978E77-CD07-1484-6E2C-6FDCD73B21F9}"/>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461185" y="7105812"/>
            <a:ext cx="321642" cy="321642"/>
          </a:xfrm>
          <a:prstGeom prst="rect">
            <a:avLst/>
          </a:prstGeom>
        </p:spPr>
      </p:pic>
      <p:pic>
        <p:nvPicPr>
          <p:cNvPr id="22" name="Grafinis elementas 21" descr="Badge Tick1 outline">
            <a:extLst>
              <a:ext uri="{FF2B5EF4-FFF2-40B4-BE49-F238E27FC236}">
                <a16:creationId xmlns:a16="http://schemas.microsoft.com/office/drawing/2014/main" id="{C8078681-47ED-2BF1-812E-43160DA1F9F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257230" y="5665319"/>
            <a:ext cx="358113" cy="358113"/>
          </a:xfrm>
          <a:prstGeom prst="rect">
            <a:avLst/>
          </a:prstGeom>
        </p:spPr>
      </p:pic>
      <p:pic>
        <p:nvPicPr>
          <p:cNvPr id="24" name="Grafinis elementas 23" descr="Thumbs up sign outline">
            <a:extLst>
              <a:ext uri="{FF2B5EF4-FFF2-40B4-BE49-F238E27FC236}">
                <a16:creationId xmlns:a16="http://schemas.microsoft.com/office/drawing/2014/main" id="{A200926A-CF92-5848-1658-B55D53404AC2}"/>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8677973" y="3802494"/>
            <a:ext cx="358113" cy="358113"/>
          </a:xfrm>
          <a:prstGeom prst="rect">
            <a:avLst/>
          </a:prstGeom>
        </p:spPr>
      </p:pic>
    </p:spTree>
    <p:extLst>
      <p:ext uri="{BB962C8B-B14F-4D97-AF65-F5344CB8AC3E}">
        <p14:creationId xmlns:p14="http://schemas.microsoft.com/office/powerpoint/2010/main" val="853953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9002385" cy="106918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290CD2B5-BBF9-48C9-803D-FA52C3FFC09D}"/>
              </a:ext>
            </a:extLst>
          </p:cNvPr>
          <p:cNvSpPr>
            <a:spLocks noGrp="1"/>
          </p:cNvSpPr>
          <p:nvPr>
            <p:ph type="title"/>
          </p:nvPr>
        </p:nvSpPr>
        <p:spPr>
          <a:xfrm>
            <a:off x="997874" y="507259"/>
            <a:ext cx="6810582" cy="603247"/>
          </a:xfrm>
        </p:spPr>
        <p:txBody>
          <a:bodyPr vert="horz" lIns="91440" tIns="45720" rIns="91440" bIns="45720" rtlCol="0" anchor="b">
            <a:normAutofit/>
          </a:bodyPr>
          <a:lstStyle/>
          <a:p>
            <a:pPr defTabSz="914400"/>
            <a:r>
              <a:rPr lang="en-US" sz="2800" b="1" err="1"/>
              <a:t>Pranešimų</a:t>
            </a:r>
            <a:r>
              <a:rPr lang="en-US" sz="2800" b="1"/>
              <a:t> </a:t>
            </a:r>
            <a:r>
              <a:rPr lang="en-US" sz="2800" b="1" err="1"/>
              <a:t>kanalas</a:t>
            </a:r>
            <a:endParaRPr lang="en-US" sz="2800" b="1">
              <a:cs typeface="Arial"/>
            </a:endParaRP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7874" y="4033195"/>
            <a:ext cx="5417034" cy="28512"/>
          </a:xfrm>
          <a:custGeom>
            <a:avLst/>
            <a:gdLst>
              <a:gd name="connsiteX0" fmla="*/ 0 w 5417034"/>
              <a:gd name="connsiteY0" fmla="*/ 0 h 28512"/>
              <a:gd name="connsiteX1" fmla="*/ 622959 w 5417034"/>
              <a:gd name="connsiteY1" fmla="*/ 0 h 28512"/>
              <a:gd name="connsiteX2" fmla="*/ 1245918 w 5417034"/>
              <a:gd name="connsiteY2" fmla="*/ 0 h 28512"/>
              <a:gd name="connsiteX3" fmla="*/ 2031388 w 5417034"/>
              <a:gd name="connsiteY3" fmla="*/ 0 h 28512"/>
              <a:gd name="connsiteX4" fmla="*/ 2600176 w 5417034"/>
              <a:gd name="connsiteY4" fmla="*/ 0 h 28512"/>
              <a:gd name="connsiteX5" fmla="*/ 3168965 w 5417034"/>
              <a:gd name="connsiteY5" fmla="*/ 0 h 28512"/>
              <a:gd name="connsiteX6" fmla="*/ 3846094 w 5417034"/>
              <a:gd name="connsiteY6" fmla="*/ 0 h 28512"/>
              <a:gd name="connsiteX7" fmla="*/ 4414883 w 5417034"/>
              <a:gd name="connsiteY7" fmla="*/ 0 h 28512"/>
              <a:gd name="connsiteX8" fmla="*/ 5417034 w 5417034"/>
              <a:gd name="connsiteY8" fmla="*/ 0 h 28512"/>
              <a:gd name="connsiteX9" fmla="*/ 5417034 w 5417034"/>
              <a:gd name="connsiteY9" fmla="*/ 28512 h 28512"/>
              <a:gd name="connsiteX10" fmla="*/ 4848245 w 5417034"/>
              <a:gd name="connsiteY10" fmla="*/ 28512 h 28512"/>
              <a:gd name="connsiteX11" fmla="*/ 4279457 w 5417034"/>
              <a:gd name="connsiteY11" fmla="*/ 28512 h 28512"/>
              <a:gd name="connsiteX12" fmla="*/ 3602328 w 5417034"/>
              <a:gd name="connsiteY12" fmla="*/ 28512 h 28512"/>
              <a:gd name="connsiteX13" fmla="*/ 3033539 w 5417034"/>
              <a:gd name="connsiteY13" fmla="*/ 28512 h 28512"/>
              <a:gd name="connsiteX14" fmla="*/ 2518921 w 5417034"/>
              <a:gd name="connsiteY14" fmla="*/ 28512 h 28512"/>
              <a:gd name="connsiteX15" fmla="*/ 1841792 w 5417034"/>
              <a:gd name="connsiteY15" fmla="*/ 28512 h 28512"/>
              <a:gd name="connsiteX16" fmla="*/ 1164662 w 5417034"/>
              <a:gd name="connsiteY16" fmla="*/ 28512 h 28512"/>
              <a:gd name="connsiteX17" fmla="*/ 0 w 5417034"/>
              <a:gd name="connsiteY17" fmla="*/ 28512 h 28512"/>
              <a:gd name="connsiteX18" fmla="*/ 0 w 5417034"/>
              <a:gd name="connsiteY18" fmla="*/ 0 h 2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7034" h="28512" fill="none" extrusionOk="0">
                <a:moveTo>
                  <a:pt x="0" y="0"/>
                </a:moveTo>
                <a:cubicBezTo>
                  <a:pt x="162022" y="27736"/>
                  <a:pt x="471065" y="-14814"/>
                  <a:pt x="622959" y="0"/>
                </a:cubicBezTo>
                <a:cubicBezTo>
                  <a:pt x="774853" y="14814"/>
                  <a:pt x="979297" y="-4235"/>
                  <a:pt x="1245918" y="0"/>
                </a:cubicBezTo>
                <a:cubicBezTo>
                  <a:pt x="1512539" y="4235"/>
                  <a:pt x="1871807" y="-39108"/>
                  <a:pt x="2031388" y="0"/>
                </a:cubicBezTo>
                <a:cubicBezTo>
                  <a:pt x="2190969" y="39108"/>
                  <a:pt x="2434029" y="-18467"/>
                  <a:pt x="2600176" y="0"/>
                </a:cubicBezTo>
                <a:cubicBezTo>
                  <a:pt x="2766323" y="18467"/>
                  <a:pt x="2963812" y="-14248"/>
                  <a:pt x="3168965" y="0"/>
                </a:cubicBezTo>
                <a:cubicBezTo>
                  <a:pt x="3374118" y="14248"/>
                  <a:pt x="3629190" y="28239"/>
                  <a:pt x="3846094" y="0"/>
                </a:cubicBezTo>
                <a:cubicBezTo>
                  <a:pt x="4062998" y="-28239"/>
                  <a:pt x="4205248" y="5508"/>
                  <a:pt x="4414883" y="0"/>
                </a:cubicBezTo>
                <a:cubicBezTo>
                  <a:pt x="4624518" y="-5508"/>
                  <a:pt x="5013542" y="-23036"/>
                  <a:pt x="5417034" y="0"/>
                </a:cubicBezTo>
                <a:cubicBezTo>
                  <a:pt x="5416243" y="9970"/>
                  <a:pt x="5417724" y="21725"/>
                  <a:pt x="5417034" y="28512"/>
                </a:cubicBezTo>
                <a:cubicBezTo>
                  <a:pt x="5211228" y="31504"/>
                  <a:pt x="5040989" y="21221"/>
                  <a:pt x="4848245" y="28512"/>
                </a:cubicBezTo>
                <a:cubicBezTo>
                  <a:pt x="4655501" y="35803"/>
                  <a:pt x="4485217" y="39653"/>
                  <a:pt x="4279457" y="28512"/>
                </a:cubicBezTo>
                <a:cubicBezTo>
                  <a:pt x="4073697" y="17371"/>
                  <a:pt x="3901774" y="51145"/>
                  <a:pt x="3602328" y="28512"/>
                </a:cubicBezTo>
                <a:cubicBezTo>
                  <a:pt x="3302882" y="5879"/>
                  <a:pt x="3291787" y="56084"/>
                  <a:pt x="3033539" y="28512"/>
                </a:cubicBezTo>
                <a:cubicBezTo>
                  <a:pt x="2775291" y="940"/>
                  <a:pt x="2768817" y="39611"/>
                  <a:pt x="2518921" y="28512"/>
                </a:cubicBezTo>
                <a:cubicBezTo>
                  <a:pt x="2269025" y="17413"/>
                  <a:pt x="2055634" y="60197"/>
                  <a:pt x="1841792" y="28512"/>
                </a:cubicBezTo>
                <a:cubicBezTo>
                  <a:pt x="1627950" y="-3173"/>
                  <a:pt x="1460236" y="-4705"/>
                  <a:pt x="1164662" y="28512"/>
                </a:cubicBezTo>
                <a:cubicBezTo>
                  <a:pt x="869088" y="61729"/>
                  <a:pt x="523378" y="-11030"/>
                  <a:pt x="0" y="28512"/>
                </a:cubicBezTo>
                <a:cubicBezTo>
                  <a:pt x="446" y="22200"/>
                  <a:pt x="-1366" y="8379"/>
                  <a:pt x="0" y="0"/>
                </a:cubicBezTo>
                <a:close/>
              </a:path>
              <a:path w="5417034" h="28512" stroke="0" extrusionOk="0">
                <a:moveTo>
                  <a:pt x="0" y="0"/>
                </a:moveTo>
                <a:cubicBezTo>
                  <a:pt x="273297" y="-8544"/>
                  <a:pt x="378836" y="-2524"/>
                  <a:pt x="568789" y="0"/>
                </a:cubicBezTo>
                <a:cubicBezTo>
                  <a:pt x="758742" y="2524"/>
                  <a:pt x="1032829" y="-29374"/>
                  <a:pt x="1354259" y="0"/>
                </a:cubicBezTo>
                <a:cubicBezTo>
                  <a:pt x="1675689" y="29374"/>
                  <a:pt x="1704878" y="4150"/>
                  <a:pt x="1868877" y="0"/>
                </a:cubicBezTo>
                <a:cubicBezTo>
                  <a:pt x="2032876" y="-4150"/>
                  <a:pt x="2158158" y="9619"/>
                  <a:pt x="2383495" y="0"/>
                </a:cubicBezTo>
                <a:cubicBezTo>
                  <a:pt x="2608832" y="-9619"/>
                  <a:pt x="2773762" y="10513"/>
                  <a:pt x="3060624" y="0"/>
                </a:cubicBezTo>
                <a:cubicBezTo>
                  <a:pt x="3347486" y="-10513"/>
                  <a:pt x="3422162" y="-5125"/>
                  <a:pt x="3683583" y="0"/>
                </a:cubicBezTo>
                <a:cubicBezTo>
                  <a:pt x="3945004" y="5125"/>
                  <a:pt x="4226087" y="12227"/>
                  <a:pt x="4414883" y="0"/>
                </a:cubicBezTo>
                <a:cubicBezTo>
                  <a:pt x="4603679" y="-12227"/>
                  <a:pt x="5114277" y="-26018"/>
                  <a:pt x="5417034" y="0"/>
                </a:cubicBezTo>
                <a:cubicBezTo>
                  <a:pt x="5418225" y="6046"/>
                  <a:pt x="5417738" y="21508"/>
                  <a:pt x="5417034" y="28512"/>
                </a:cubicBezTo>
                <a:cubicBezTo>
                  <a:pt x="5155847" y="-6515"/>
                  <a:pt x="4908584" y="-9030"/>
                  <a:pt x="4631564" y="28512"/>
                </a:cubicBezTo>
                <a:cubicBezTo>
                  <a:pt x="4354544" y="66054"/>
                  <a:pt x="4161688" y="41020"/>
                  <a:pt x="4008605" y="28512"/>
                </a:cubicBezTo>
                <a:cubicBezTo>
                  <a:pt x="3855522" y="16004"/>
                  <a:pt x="3536680" y="34655"/>
                  <a:pt x="3385646" y="28512"/>
                </a:cubicBezTo>
                <a:cubicBezTo>
                  <a:pt x="3234612" y="22369"/>
                  <a:pt x="2954392" y="21642"/>
                  <a:pt x="2816858" y="28512"/>
                </a:cubicBezTo>
                <a:cubicBezTo>
                  <a:pt x="2679324" y="35382"/>
                  <a:pt x="2444771" y="9756"/>
                  <a:pt x="2193899" y="28512"/>
                </a:cubicBezTo>
                <a:cubicBezTo>
                  <a:pt x="1943027" y="47268"/>
                  <a:pt x="1791204" y="26110"/>
                  <a:pt x="1679281" y="28512"/>
                </a:cubicBezTo>
                <a:cubicBezTo>
                  <a:pt x="1567358" y="30914"/>
                  <a:pt x="1214071" y="15338"/>
                  <a:pt x="1056322" y="28512"/>
                </a:cubicBezTo>
                <a:cubicBezTo>
                  <a:pt x="898573" y="41686"/>
                  <a:pt x="229032" y="55718"/>
                  <a:pt x="0" y="28512"/>
                </a:cubicBezTo>
                <a:cubicBezTo>
                  <a:pt x="-699" y="17982"/>
                  <a:pt x="-478" y="1030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B77371AF-923A-18DE-8537-B0C311C52924}"/>
              </a:ext>
            </a:extLst>
          </p:cNvPr>
          <p:cNvSpPr>
            <a:spLocks noGrp="1"/>
          </p:cNvSpPr>
          <p:nvPr>
            <p:ph type="body" sz="half" idx="2"/>
          </p:nvPr>
        </p:nvSpPr>
        <p:spPr>
          <a:xfrm>
            <a:off x="997874" y="1505404"/>
            <a:ext cx="6615689" cy="8676540"/>
          </a:xfrm>
          <a:solidFill>
            <a:srgbClr val="0C4178"/>
          </a:solidFill>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chor="t">
            <a:noAutofit/>
          </a:bodyPr>
          <a:lstStyle/>
          <a:p>
            <a:pPr indent="-228600" defTabSz="914400">
              <a:buFont typeface="Arial" panose="020B0604020202020204" pitchFamily="34" charset="0"/>
              <a:buChar char="•"/>
            </a:pPr>
            <a:endParaRPr lang="en-US" sz="1100">
              <a:solidFill>
                <a:schemeClr val="tx1"/>
              </a:solidFill>
            </a:endParaRPr>
          </a:p>
          <a:p>
            <a:pPr defTabSz="914400"/>
            <a:r>
              <a:rPr lang="en-US" sz="2000" err="1">
                <a:solidFill>
                  <a:schemeClr val="bg1"/>
                </a:solidFill>
              </a:rPr>
              <a:t>Informaciją</a:t>
            </a:r>
            <a:r>
              <a:rPr lang="en-US" sz="2000">
                <a:solidFill>
                  <a:schemeClr val="bg1"/>
                </a:solidFill>
              </a:rPr>
              <a:t> </a:t>
            </a:r>
            <a:r>
              <a:rPr lang="en-US" sz="2000" err="1">
                <a:solidFill>
                  <a:schemeClr val="bg1"/>
                </a:solidFill>
              </a:rPr>
              <a:t>apie</a:t>
            </a:r>
            <a:r>
              <a:rPr lang="en-US" sz="2000">
                <a:solidFill>
                  <a:schemeClr val="bg1"/>
                </a:solidFill>
              </a:rPr>
              <a:t> </a:t>
            </a:r>
            <a:r>
              <a:rPr lang="en-US" sz="2000" err="1">
                <a:solidFill>
                  <a:schemeClr val="bg1"/>
                </a:solidFill>
              </a:rPr>
              <a:t>galimai</a:t>
            </a:r>
            <a:r>
              <a:rPr lang="en-US" sz="2000">
                <a:solidFill>
                  <a:schemeClr val="bg1"/>
                </a:solidFill>
              </a:rPr>
              <a:t> </a:t>
            </a:r>
            <a:r>
              <a:rPr lang="en-US" sz="2000" err="1">
                <a:solidFill>
                  <a:schemeClr val="bg1"/>
                </a:solidFill>
              </a:rPr>
              <a:t>nesąžiningus</a:t>
            </a:r>
            <a:r>
              <a:rPr lang="en-US" sz="2000">
                <a:solidFill>
                  <a:schemeClr val="bg1"/>
                </a:solidFill>
              </a:rPr>
              <a:t> </a:t>
            </a:r>
            <a:r>
              <a:rPr lang="en-US" sz="2000" err="1">
                <a:solidFill>
                  <a:schemeClr val="bg1"/>
                </a:solidFill>
              </a:rPr>
              <a:t>darbuotojų</a:t>
            </a:r>
            <a:r>
              <a:rPr lang="en-US" sz="2000">
                <a:solidFill>
                  <a:schemeClr val="bg1"/>
                </a:solidFill>
              </a:rPr>
              <a:t> </a:t>
            </a:r>
            <a:r>
              <a:rPr lang="en-US" sz="2000" err="1">
                <a:solidFill>
                  <a:schemeClr val="bg1"/>
                </a:solidFill>
              </a:rPr>
              <a:t>veiksmus</a:t>
            </a:r>
            <a:r>
              <a:rPr lang="en-US" sz="2000">
                <a:solidFill>
                  <a:schemeClr val="bg1"/>
                </a:solidFill>
              </a:rPr>
              <a:t>, </a:t>
            </a:r>
            <a:r>
              <a:rPr lang="en-US" sz="2000" err="1">
                <a:solidFill>
                  <a:schemeClr val="bg1"/>
                </a:solidFill>
              </a:rPr>
              <a:t>galimus</a:t>
            </a:r>
            <a:r>
              <a:rPr lang="en-US" sz="2000">
                <a:solidFill>
                  <a:schemeClr val="bg1"/>
                </a:solidFill>
              </a:rPr>
              <a:t> </a:t>
            </a:r>
            <a:r>
              <a:rPr lang="en-US" sz="2000" err="1">
                <a:solidFill>
                  <a:schemeClr val="bg1"/>
                </a:solidFill>
              </a:rPr>
              <a:t>piktnaudžiavimo</a:t>
            </a:r>
            <a:r>
              <a:rPr lang="en-US" sz="2000">
                <a:solidFill>
                  <a:schemeClr val="bg1"/>
                </a:solidFill>
              </a:rPr>
              <a:t> </a:t>
            </a:r>
            <a:r>
              <a:rPr lang="en-US" sz="2000" err="1">
                <a:solidFill>
                  <a:schemeClr val="bg1"/>
                </a:solidFill>
              </a:rPr>
              <a:t>atvejus</a:t>
            </a:r>
            <a:r>
              <a:rPr lang="en-US" sz="2000">
                <a:solidFill>
                  <a:schemeClr val="bg1"/>
                </a:solidFill>
              </a:rPr>
              <a:t> </a:t>
            </a:r>
            <a:r>
              <a:rPr lang="en-US" sz="2000" err="1">
                <a:solidFill>
                  <a:schemeClr val="bg1"/>
                </a:solidFill>
              </a:rPr>
              <a:t>ar</a:t>
            </a:r>
            <a:r>
              <a:rPr lang="en-US" sz="2000">
                <a:solidFill>
                  <a:schemeClr val="bg1"/>
                </a:solidFill>
              </a:rPr>
              <a:t> </a:t>
            </a:r>
            <a:r>
              <a:rPr lang="en-US" sz="2000" err="1">
                <a:solidFill>
                  <a:schemeClr val="bg1"/>
                </a:solidFill>
              </a:rPr>
              <a:t>korupcijos</a:t>
            </a:r>
            <a:r>
              <a:rPr lang="en-US" sz="2000">
                <a:solidFill>
                  <a:schemeClr val="bg1"/>
                </a:solidFill>
              </a:rPr>
              <a:t> </a:t>
            </a:r>
            <a:r>
              <a:rPr lang="en-US" sz="2000" err="1">
                <a:solidFill>
                  <a:schemeClr val="bg1"/>
                </a:solidFill>
              </a:rPr>
              <a:t>apraiškas</a:t>
            </a:r>
            <a:r>
              <a:rPr lang="en-US" sz="2000">
                <a:solidFill>
                  <a:schemeClr val="bg1"/>
                </a:solidFill>
              </a:rPr>
              <a:t> </a:t>
            </a:r>
            <a:r>
              <a:rPr lang="en-US" sz="2000" err="1">
                <a:solidFill>
                  <a:schemeClr val="bg1"/>
                </a:solidFill>
              </a:rPr>
              <a:t>galite</a:t>
            </a:r>
            <a:r>
              <a:rPr lang="en-US" sz="2000">
                <a:solidFill>
                  <a:schemeClr val="bg1"/>
                </a:solidFill>
              </a:rPr>
              <a:t> </a:t>
            </a:r>
            <a:r>
              <a:rPr lang="en-US" sz="2000" err="1">
                <a:solidFill>
                  <a:schemeClr val="bg1"/>
                </a:solidFill>
              </a:rPr>
              <a:t>pranešti</a:t>
            </a:r>
            <a:r>
              <a:rPr lang="en-US" sz="2000">
                <a:solidFill>
                  <a:schemeClr val="bg1"/>
                </a:solidFill>
              </a:rPr>
              <a:t>: </a:t>
            </a:r>
            <a:endParaRPr lang="en-US" sz="2000">
              <a:solidFill>
                <a:schemeClr val="bg1"/>
              </a:solidFill>
              <a:cs typeface="Arial"/>
            </a:endParaRPr>
          </a:p>
          <a:p>
            <a:pPr indent="-228600" defTabSz="914400">
              <a:buFont typeface="Arial" panose="020B0604020202020204" pitchFamily="34" charset="0"/>
              <a:buChar char="•"/>
            </a:pPr>
            <a:r>
              <a:rPr lang="en-US" sz="2000" err="1">
                <a:solidFill>
                  <a:schemeClr val="bg1"/>
                </a:solidFill>
              </a:rPr>
              <a:t>Tiesiogiai</a:t>
            </a:r>
            <a:r>
              <a:rPr lang="en-US" sz="2000">
                <a:solidFill>
                  <a:schemeClr val="bg1"/>
                </a:solidFill>
              </a:rPr>
              <a:t> </a:t>
            </a:r>
            <a:r>
              <a:rPr lang="en-US" sz="2000" err="1">
                <a:solidFill>
                  <a:schemeClr val="bg1"/>
                </a:solidFill>
              </a:rPr>
              <a:t>atiitkties</a:t>
            </a:r>
            <a:r>
              <a:rPr lang="en-US" sz="2000">
                <a:solidFill>
                  <a:schemeClr val="bg1"/>
                </a:solidFill>
              </a:rPr>
              <a:t> </a:t>
            </a:r>
            <a:r>
              <a:rPr lang="en-US" sz="2000" err="1">
                <a:solidFill>
                  <a:schemeClr val="bg1"/>
                </a:solidFill>
              </a:rPr>
              <a:t>pareigūnei</a:t>
            </a:r>
            <a:r>
              <a:rPr lang="en-US" sz="2000">
                <a:solidFill>
                  <a:schemeClr val="bg1"/>
                </a:solidFill>
              </a:rPr>
              <a:t> </a:t>
            </a:r>
            <a:r>
              <a:rPr lang="en-US" sz="2000" err="1">
                <a:solidFill>
                  <a:schemeClr val="bg1"/>
                </a:solidFill>
              </a:rPr>
              <a:t>Ritai</a:t>
            </a:r>
            <a:r>
              <a:rPr lang="en-US" sz="2000">
                <a:solidFill>
                  <a:schemeClr val="bg1"/>
                </a:solidFill>
              </a:rPr>
              <a:t> </a:t>
            </a:r>
            <a:r>
              <a:rPr lang="en-US" sz="2000" err="1">
                <a:solidFill>
                  <a:schemeClr val="bg1"/>
                </a:solidFill>
              </a:rPr>
              <a:t>Latvytei</a:t>
            </a:r>
            <a:endParaRPr lang="en-US" sz="2000">
              <a:solidFill>
                <a:schemeClr val="bg1"/>
              </a:solidFill>
              <a:cs typeface="Arial"/>
            </a:endParaRPr>
          </a:p>
          <a:p>
            <a:pPr indent="-228600" defTabSz="914400">
              <a:buFont typeface="Arial" panose="020B0604020202020204" pitchFamily="34" charset="0"/>
              <a:buChar char="•"/>
            </a:pPr>
            <a:r>
              <a:rPr lang="en-US" sz="2000" err="1">
                <a:solidFill>
                  <a:schemeClr val="bg1"/>
                </a:solidFill>
              </a:rPr>
              <a:t>Atsiųsti</a:t>
            </a:r>
            <a:r>
              <a:rPr lang="en-US" sz="2000">
                <a:solidFill>
                  <a:schemeClr val="bg1"/>
                </a:solidFill>
              </a:rPr>
              <a:t> </a:t>
            </a:r>
            <a:r>
              <a:rPr lang="en-US" sz="2000" err="1">
                <a:solidFill>
                  <a:schemeClr val="bg1"/>
                </a:solidFill>
              </a:rPr>
              <a:t>informaciją</a:t>
            </a:r>
            <a:r>
              <a:rPr lang="en-US" sz="2000">
                <a:solidFill>
                  <a:schemeClr val="bg1"/>
                </a:solidFill>
              </a:rPr>
              <a:t> </a:t>
            </a:r>
            <a:r>
              <a:rPr lang="en-US" sz="2000" err="1">
                <a:solidFill>
                  <a:schemeClr val="bg1"/>
                </a:solidFill>
              </a:rPr>
              <a:t>elektroninio</a:t>
            </a:r>
            <a:r>
              <a:rPr lang="en-US" sz="2000">
                <a:solidFill>
                  <a:schemeClr val="bg1"/>
                </a:solidFill>
              </a:rPr>
              <a:t> </a:t>
            </a:r>
            <a:r>
              <a:rPr lang="en-US" sz="2000" err="1">
                <a:solidFill>
                  <a:schemeClr val="bg1"/>
                </a:solidFill>
              </a:rPr>
              <a:t>pašto</a:t>
            </a:r>
            <a:r>
              <a:rPr lang="en-US" sz="2000">
                <a:solidFill>
                  <a:schemeClr val="bg1"/>
                </a:solidFill>
              </a:rPr>
              <a:t> </a:t>
            </a:r>
            <a:r>
              <a:rPr lang="en-US" sz="2000" err="1">
                <a:solidFill>
                  <a:schemeClr val="bg1"/>
                </a:solidFill>
              </a:rPr>
              <a:t>adresu</a:t>
            </a:r>
            <a:r>
              <a:rPr lang="en-US" sz="2000">
                <a:solidFill>
                  <a:schemeClr val="bg1"/>
                </a:solidFill>
              </a:rPr>
              <a:t> </a:t>
            </a:r>
            <a:r>
              <a:rPr lang="en-US" sz="2000">
                <a:solidFill>
                  <a:schemeClr val="bg1"/>
                </a:solidFill>
                <a:hlinkClick r:id="rId2">
                  <a:extLst>
                    <a:ext uri="{A12FA001-AC4F-418D-AE19-62706E023703}">
                      <ahyp:hlinkClr xmlns:ahyp="http://schemas.microsoft.com/office/drawing/2018/hyperlinkcolor" val="tx"/>
                    </a:ext>
                  </a:extLst>
                </a:hlinkClick>
              </a:rPr>
              <a:t>pranesk@zudc.lt</a:t>
            </a:r>
            <a:endParaRPr lang="en-US" sz="2000">
              <a:solidFill>
                <a:schemeClr val="bg1"/>
              </a:solidFill>
              <a:cs typeface="Arial"/>
            </a:endParaRPr>
          </a:p>
          <a:p>
            <a:pPr defTabSz="914400"/>
            <a:r>
              <a:rPr lang="en-US" sz="2000">
                <a:solidFill>
                  <a:schemeClr val="bg1"/>
                </a:solidFill>
              </a:rPr>
              <a:t>Visa </a:t>
            </a:r>
            <a:r>
              <a:rPr lang="en-US" sz="2000" err="1">
                <a:solidFill>
                  <a:schemeClr val="bg1"/>
                </a:solidFill>
              </a:rPr>
              <a:t>gauta</a:t>
            </a:r>
            <a:r>
              <a:rPr lang="en-US" sz="2000">
                <a:solidFill>
                  <a:schemeClr val="bg1"/>
                </a:solidFill>
              </a:rPr>
              <a:t> </a:t>
            </a:r>
            <a:r>
              <a:rPr lang="en-US" sz="2000" err="1">
                <a:solidFill>
                  <a:schemeClr val="bg1"/>
                </a:solidFill>
              </a:rPr>
              <a:t>informacija</a:t>
            </a:r>
            <a:r>
              <a:rPr lang="en-US" sz="2000">
                <a:solidFill>
                  <a:schemeClr val="bg1"/>
                </a:solidFill>
              </a:rPr>
              <a:t> </a:t>
            </a:r>
            <a:r>
              <a:rPr lang="en-US" sz="2000" err="1">
                <a:solidFill>
                  <a:schemeClr val="bg1"/>
                </a:solidFill>
              </a:rPr>
              <a:t>apie</a:t>
            </a:r>
            <a:r>
              <a:rPr lang="en-US" sz="2000">
                <a:solidFill>
                  <a:schemeClr val="bg1"/>
                </a:solidFill>
              </a:rPr>
              <a:t> </a:t>
            </a:r>
            <a:r>
              <a:rPr lang="en-US" sz="2000" err="1">
                <a:solidFill>
                  <a:schemeClr val="bg1"/>
                </a:solidFill>
              </a:rPr>
              <a:t>galimai</a:t>
            </a:r>
            <a:r>
              <a:rPr lang="en-US" sz="2000">
                <a:solidFill>
                  <a:schemeClr val="bg1"/>
                </a:solidFill>
              </a:rPr>
              <a:t> </a:t>
            </a:r>
            <a:r>
              <a:rPr lang="en-US" sz="2000" err="1">
                <a:solidFill>
                  <a:schemeClr val="bg1"/>
                </a:solidFill>
              </a:rPr>
              <a:t>neteisėtus</a:t>
            </a:r>
            <a:r>
              <a:rPr lang="en-US" sz="2000">
                <a:solidFill>
                  <a:schemeClr val="bg1"/>
                </a:solidFill>
              </a:rPr>
              <a:t> </a:t>
            </a:r>
            <a:r>
              <a:rPr lang="en-US" sz="2000" err="1">
                <a:solidFill>
                  <a:schemeClr val="bg1"/>
                </a:solidFill>
              </a:rPr>
              <a:t>darbuotojų</a:t>
            </a:r>
            <a:r>
              <a:rPr lang="en-US" sz="2000">
                <a:solidFill>
                  <a:schemeClr val="bg1"/>
                </a:solidFill>
              </a:rPr>
              <a:t> </a:t>
            </a:r>
            <a:r>
              <a:rPr lang="en-US" sz="2000" err="1">
                <a:solidFill>
                  <a:schemeClr val="bg1"/>
                </a:solidFill>
              </a:rPr>
              <a:t>veiksmus</a:t>
            </a:r>
            <a:r>
              <a:rPr lang="en-US" sz="2000">
                <a:solidFill>
                  <a:schemeClr val="bg1"/>
                </a:solidFill>
              </a:rPr>
              <a:t> </a:t>
            </a:r>
            <a:r>
              <a:rPr lang="en-US" sz="2000" err="1">
                <a:solidFill>
                  <a:schemeClr val="bg1"/>
                </a:solidFill>
              </a:rPr>
              <a:t>nebus</a:t>
            </a:r>
            <a:r>
              <a:rPr lang="en-US" sz="2000">
                <a:solidFill>
                  <a:schemeClr val="bg1"/>
                </a:solidFill>
              </a:rPr>
              <a:t> </a:t>
            </a:r>
            <a:r>
              <a:rPr lang="en-US" sz="2000" err="1">
                <a:solidFill>
                  <a:schemeClr val="bg1"/>
                </a:solidFill>
              </a:rPr>
              <a:t>viešinama</a:t>
            </a:r>
            <a:r>
              <a:rPr lang="en-US" sz="2000">
                <a:solidFill>
                  <a:schemeClr val="bg1"/>
                </a:solidFill>
              </a:rPr>
              <a:t>, </a:t>
            </a:r>
            <a:r>
              <a:rPr lang="en-US" sz="2000" err="1">
                <a:solidFill>
                  <a:schemeClr val="bg1"/>
                </a:solidFill>
              </a:rPr>
              <a:t>perduota</a:t>
            </a:r>
            <a:r>
              <a:rPr lang="en-US" sz="2000">
                <a:solidFill>
                  <a:schemeClr val="bg1"/>
                </a:solidFill>
              </a:rPr>
              <a:t> </a:t>
            </a:r>
            <a:r>
              <a:rPr lang="en-US" sz="2000" err="1">
                <a:solidFill>
                  <a:schemeClr val="bg1"/>
                </a:solidFill>
              </a:rPr>
              <a:t>pažeidimą</a:t>
            </a:r>
            <a:r>
              <a:rPr lang="en-US" sz="2000">
                <a:solidFill>
                  <a:schemeClr val="bg1"/>
                </a:solidFill>
              </a:rPr>
              <a:t> </a:t>
            </a:r>
            <a:r>
              <a:rPr lang="en-US" sz="2000" err="1">
                <a:solidFill>
                  <a:schemeClr val="bg1"/>
                </a:solidFill>
              </a:rPr>
              <a:t>padariusiems</a:t>
            </a:r>
            <a:r>
              <a:rPr lang="en-US" sz="2000">
                <a:solidFill>
                  <a:schemeClr val="bg1"/>
                </a:solidFill>
              </a:rPr>
              <a:t>, </a:t>
            </a:r>
            <a:r>
              <a:rPr lang="en-US" sz="2000" err="1">
                <a:solidFill>
                  <a:schemeClr val="bg1"/>
                </a:solidFill>
              </a:rPr>
              <a:t>planuojantiems</a:t>
            </a:r>
            <a:r>
              <a:rPr lang="en-US" sz="2000">
                <a:solidFill>
                  <a:schemeClr val="bg1"/>
                </a:solidFill>
              </a:rPr>
              <a:t> </a:t>
            </a:r>
            <a:r>
              <a:rPr lang="en-US" sz="2000" err="1">
                <a:solidFill>
                  <a:schemeClr val="bg1"/>
                </a:solidFill>
              </a:rPr>
              <a:t>daryti</a:t>
            </a:r>
            <a:r>
              <a:rPr lang="en-US" sz="2000">
                <a:solidFill>
                  <a:schemeClr val="bg1"/>
                </a:solidFill>
              </a:rPr>
              <a:t> </a:t>
            </a:r>
            <a:r>
              <a:rPr lang="en-US" sz="2000" err="1">
                <a:solidFill>
                  <a:schemeClr val="bg1"/>
                </a:solidFill>
              </a:rPr>
              <a:t>ar</a:t>
            </a:r>
            <a:r>
              <a:rPr lang="en-US" sz="2000">
                <a:solidFill>
                  <a:schemeClr val="bg1"/>
                </a:solidFill>
              </a:rPr>
              <a:t> </a:t>
            </a:r>
            <a:r>
              <a:rPr lang="en-US" sz="2000" err="1">
                <a:solidFill>
                  <a:schemeClr val="bg1"/>
                </a:solidFill>
              </a:rPr>
              <a:t>darantiems</a:t>
            </a:r>
            <a:r>
              <a:rPr lang="en-US" sz="2000">
                <a:solidFill>
                  <a:schemeClr val="bg1"/>
                </a:solidFill>
              </a:rPr>
              <a:t> </a:t>
            </a:r>
            <a:r>
              <a:rPr lang="en-US" sz="2000" err="1">
                <a:solidFill>
                  <a:schemeClr val="bg1"/>
                </a:solidFill>
              </a:rPr>
              <a:t>asmenims</a:t>
            </a:r>
            <a:r>
              <a:rPr lang="en-US" sz="2000">
                <a:solidFill>
                  <a:schemeClr val="bg1"/>
                </a:solidFill>
              </a:rPr>
              <a:t>, </a:t>
            </a:r>
            <a:r>
              <a:rPr lang="en-US" sz="2000" err="1">
                <a:solidFill>
                  <a:schemeClr val="bg1"/>
                </a:solidFill>
              </a:rPr>
              <a:t>taip</a:t>
            </a:r>
            <a:r>
              <a:rPr lang="en-US" sz="2000">
                <a:solidFill>
                  <a:schemeClr val="bg1"/>
                </a:solidFill>
              </a:rPr>
              <a:t> pat </a:t>
            </a:r>
            <a:r>
              <a:rPr lang="en-US" sz="2000" err="1">
                <a:solidFill>
                  <a:schemeClr val="bg1"/>
                </a:solidFill>
              </a:rPr>
              <a:t>nebus</a:t>
            </a:r>
            <a:r>
              <a:rPr lang="en-US" sz="2000">
                <a:solidFill>
                  <a:schemeClr val="bg1"/>
                </a:solidFill>
              </a:rPr>
              <a:t> </a:t>
            </a:r>
            <a:r>
              <a:rPr lang="en-US" sz="2000" err="1">
                <a:solidFill>
                  <a:schemeClr val="bg1"/>
                </a:solidFill>
              </a:rPr>
              <a:t>atskleidžiama</a:t>
            </a:r>
            <a:r>
              <a:rPr lang="en-US" sz="2000">
                <a:solidFill>
                  <a:schemeClr val="bg1"/>
                </a:solidFill>
              </a:rPr>
              <a:t> </a:t>
            </a:r>
            <a:r>
              <a:rPr lang="en-US" sz="2000" err="1">
                <a:solidFill>
                  <a:schemeClr val="bg1"/>
                </a:solidFill>
              </a:rPr>
              <a:t>tretiesiems</a:t>
            </a:r>
            <a:r>
              <a:rPr lang="en-US" sz="2000">
                <a:solidFill>
                  <a:schemeClr val="bg1"/>
                </a:solidFill>
              </a:rPr>
              <a:t> </a:t>
            </a:r>
            <a:r>
              <a:rPr lang="en-US" sz="2000" err="1">
                <a:solidFill>
                  <a:schemeClr val="bg1"/>
                </a:solidFill>
              </a:rPr>
              <a:t>asmenims</a:t>
            </a:r>
            <a:r>
              <a:rPr lang="en-US" sz="2000">
                <a:solidFill>
                  <a:schemeClr val="bg1"/>
                </a:solidFill>
              </a:rPr>
              <a:t>.</a:t>
            </a:r>
            <a:endParaRPr lang="en-US" sz="2000">
              <a:solidFill>
                <a:schemeClr val="bg1"/>
              </a:solidFill>
              <a:cs typeface="Arial"/>
            </a:endParaRPr>
          </a:p>
          <a:p>
            <a:pPr defTabSz="914400"/>
            <a:r>
              <a:rPr lang="en-US" sz="2000" err="1">
                <a:solidFill>
                  <a:schemeClr val="bg1"/>
                </a:solidFill>
              </a:rPr>
              <a:t>Praneškite</a:t>
            </a:r>
            <a:r>
              <a:rPr lang="en-US" sz="2000">
                <a:solidFill>
                  <a:schemeClr val="bg1"/>
                </a:solidFill>
              </a:rPr>
              <a:t> </a:t>
            </a:r>
            <a:r>
              <a:rPr lang="en-US" sz="2000" err="1">
                <a:solidFill>
                  <a:schemeClr val="bg1"/>
                </a:solidFill>
              </a:rPr>
              <a:t>apie</a:t>
            </a:r>
            <a:r>
              <a:rPr lang="en-US" sz="2000">
                <a:solidFill>
                  <a:schemeClr val="bg1"/>
                </a:solidFill>
              </a:rPr>
              <a:t> </a:t>
            </a:r>
            <a:r>
              <a:rPr lang="en-US" sz="2000" err="1">
                <a:solidFill>
                  <a:schemeClr val="bg1"/>
                </a:solidFill>
              </a:rPr>
              <a:t>korupciją</a:t>
            </a:r>
            <a:r>
              <a:rPr lang="en-US" sz="2000">
                <a:solidFill>
                  <a:schemeClr val="bg1"/>
                </a:solidFill>
              </a:rPr>
              <a:t>.</a:t>
            </a:r>
            <a:endParaRPr lang="en-US" sz="2000">
              <a:solidFill>
                <a:schemeClr val="bg1"/>
              </a:solidFill>
              <a:cs typeface="Arial"/>
            </a:endParaRPr>
          </a:p>
          <a:p>
            <a:pPr defTabSz="914400"/>
            <a:r>
              <a:rPr lang="en-US" sz="2000">
                <a:solidFill>
                  <a:schemeClr val="bg1"/>
                </a:solidFill>
              </a:rPr>
              <a:t>Lietuvos </a:t>
            </a:r>
            <a:r>
              <a:rPr lang="en-US" sz="2000" err="1">
                <a:solidFill>
                  <a:schemeClr val="bg1"/>
                </a:solidFill>
              </a:rPr>
              <a:t>Respublikos</a:t>
            </a:r>
            <a:r>
              <a:rPr lang="en-US" sz="2000">
                <a:solidFill>
                  <a:schemeClr val="bg1"/>
                </a:solidFill>
              </a:rPr>
              <a:t> </a:t>
            </a:r>
            <a:r>
              <a:rPr lang="en-US" sz="2000" err="1">
                <a:solidFill>
                  <a:schemeClr val="bg1"/>
                </a:solidFill>
              </a:rPr>
              <a:t>korupcijos</a:t>
            </a:r>
            <a:r>
              <a:rPr lang="en-US" sz="2000">
                <a:solidFill>
                  <a:schemeClr val="bg1"/>
                </a:solidFill>
              </a:rPr>
              <a:t> </a:t>
            </a:r>
            <a:r>
              <a:rPr lang="en-US" sz="2000" err="1">
                <a:solidFill>
                  <a:schemeClr val="bg1"/>
                </a:solidFill>
              </a:rPr>
              <a:t>prevencijos</a:t>
            </a:r>
            <a:r>
              <a:rPr lang="en-US" sz="2000">
                <a:solidFill>
                  <a:schemeClr val="bg1"/>
                </a:solidFill>
              </a:rPr>
              <a:t> </a:t>
            </a:r>
            <a:r>
              <a:rPr lang="en-US" sz="2000" err="1">
                <a:solidFill>
                  <a:schemeClr val="bg1"/>
                </a:solidFill>
              </a:rPr>
              <a:t>įstatymas</a:t>
            </a:r>
            <a:r>
              <a:rPr lang="en-US" sz="2000">
                <a:solidFill>
                  <a:schemeClr val="bg1"/>
                </a:solidFill>
              </a:rPr>
              <a:t> </a:t>
            </a:r>
            <a:r>
              <a:rPr lang="en-US" sz="2000" err="1">
                <a:solidFill>
                  <a:schemeClr val="bg1"/>
                </a:solidFill>
              </a:rPr>
              <a:t>nustato</a:t>
            </a:r>
            <a:r>
              <a:rPr lang="en-US" sz="2000">
                <a:solidFill>
                  <a:schemeClr val="bg1"/>
                </a:solidFill>
              </a:rPr>
              <a:t> </a:t>
            </a:r>
            <a:r>
              <a:rPr lang="en-US" sz="2000" err="1">
                <a:solidFill>
                  <a:schemeClr val="bg1"/>
                </a:solidFill>
              </a:rPr>
              <a:t>prievolę</a:t>
            </a:r>
            <a:r>
              <a:rPr lang="en-US" sz="2000">
                <a:solidFill>
                  <a:schemeClr val="bg1"/>
                </a:solidFill>
              </a:rPr>
              <a:t> </a:t>
            </a:r>
            <a:r>
              <a:rPr lang="en-US" sz="2000" err="1">
                <a:solidFill>
                  <a:schemeClr val="bg1"/>
                </a:solidFill>
              </a:rPr>
              <a:t>valstybės</a:t>
            </a:r>
            <a:r>
              <a:rPr lang="en-US" sz="2000">
                <a:solidFill>
                  <a:schemeClr val="bg1"/>
                </a:solidFill>
              </a:rPr>
              <a:t> </a:t>
            </a:r>
            <a:r>
              <a:rPr lang="en-US" sz="2000" err="1">
                <a:solidFill>
                  <a:schemeClr val="bg1"/>
                </a:solidFill>
              </a:rPr>
              <a:t>tarnautojams</a:t>
            </a:r>
            <a:r>
              <a:rPr lang="en-US" sz="2000">
                <a:solidFill>
                  <a:schemeClr val="bg1"/>
                </a:solidFill>
              </a:rPr>
              <a:t> </a:t>
            </a:r>
            <a:r>
              <a:rPr lang="en-US" sz="2000" err="1">
                <a:solidFill>
                  <a:schemeClr val="bg1"/>
                </a:solidFill>
              </a:rPr>
              <a:t>ar</a:t>
            </a:r>
            <a:r>
              <a:rPr lang="en-US" sz="2000">
                <a:solidFill>
                  <a:schemeClr val="bg1"/>
                </a:solidFill>
              </a:rPr>
              <a:t> </a:t>
            </a:r>
            <a:r>
              <a:rPr lang="en-US" sz="2000" err="1">
                <a:solidFill>
                  <a:schemeClr val="bg1"/>
                </a:solidFill>
              </a:rPr>
              <a:t>jiems</a:t>
            </a:r>
            <a:r>
              <a:rPr lang="en-US" sz="2000">
                <a:solidFill>
                  <a:schemeClr val="bg1"/>
                </a:solidFill>
              </a:rPr>
              <a:t> </a:t>
            </a:r>
            <a:r>
              <a:rPr lang="en-US" sz="2000" err="1">
                <a:solidFill>
                  <a:schemeClr val="bg1"/>
                </a:solidFill>
              </a:rPr>
              <a:t>prilygintiems</a:t>
            </a:r>
            <a:r>
              <a:rPr lang="en-US" sz="2000">
                <a:solidFill>
                  <a:schemeClr val="bg1"/>
                </a:solidFill>
              </a:rPr>
              <a:t> </a:t>
            </a:r>
            <a:r>
              <a:rPr lang="en-US" sz="2000" err="1">
                <a:solidFill>
                  <a:schemeClr val="bg1"/>
                </a:solidFill>
              </a:rPr>
              <a:t>asmenims</a:t>
            </a:r>
            <a:r>
              <a:rPr lang="en-US" sz="2000">
                <a:solidFill>
                  <a:schemeClr val="bg1"/>
                </a:solidFill>
              </a:rPr>
              <a:t> </a:t>
            </a:r>
            <a:r>
              <a:rPr lang="en-US" sz="2000" err="1">
                <a:solidFill>
                  <a:schemeClr val="bg1"/>
                </a:solidFill>
              </a:rPr>
              <a:t>apie</a:t>
            </a:r>
            <a:r>
              <a:rPr lang="en-US" sz="2000">
                <a:solidFill>
                  <a:schemeClr val="bg1"/>
                </a:solidFill>
              </a:rPr>
              <a:t> jam </a:t>
            </a:r>
            <a:r>
              <a:rPr lang="en-US" sz="2000" err="1">
                <a:solidFill>
                  <a:schemeClr val="bg1"/>
                </a:solidFill>
              </a:rPr>
              <a:t>žinomą</a:t>
            </a:r>
            <a:r>
              <a:rPr lang="en-US" sz="2000">
                <a:solidFill>
                  <a:schemeClr val="bg1"/>
                </a:solidFill>
              </a:rPr>
              <a:t> </a:t>
            </a:r>
            <a:r>
              <a:rPr lang="en-US" sz="2000" err="1">
                <a:solidFill>
                  <a:schemeClr val="bg1"/>
                </a:solidFill>
              </a:rPr>
              <a:t>korupcinio</a:t>
            </a:r>
            <a:r>
              <a:rPr lang="en-US" sz="2000">
                <a:solidFill>
                  <a:schemeClr val="bg1"/>
                </a:solidFill>
              </a:rPr>
              <a:t> </a:t>
            </a:r>
            <a:r>
              <a:rPr lang="en-US" sz="2000" err="1">
                <a:solidFill>
                  <a:schemeClr val="bg1"/>
                </a:solidFill>
              </a:rPr>
              <a:t>pobūdžio</a:t>
            </a:r>
            <a:r>
              <a:rPr lang="en-US" sz="2000">
                <a:solidFill>
                  <a:schemeClr val="bg1"/>
                </a:solidFill>
              </a:rPr>
              <a:t> </a:t>
            </a:r>
            <a:r>
              <a:rPr lang="en-US" sz="2000" err="1">
                <a:solidFill>
                  <a:schemeClr val="bg1"/>
                </a:solidFill>
              </a:rPr>
              <a:t>nusikalstamą</a:t>
            </a:r>
            <a:r>
              <a:rPr lang="en-US" sz="2000">
                <a:solidFill>
                  <a:schemeClr val="bg1"/>
                </a:solidFill>
              </a:rPr>
              <a:t> </a:t>
            </a:r>
            <a:r>
              <a:rPr lang="en-US" sz="2000" err="1">
                <a:solidFill>
                  <a:schemeClr val="bg1"/>
                </a:solidFill>
              </a:rPr>
              <a:t>veiką</a:t>
            </a:r>
            <a:r>
              <a:rPr lang="en-US" sz="2000">
                <a:solidFill>
                  <a:schemeClr val="bg1"/>
                </a:solidFill>
              </a:rPr>
              <a:t> </a:t>
            </a:r>
            <a:r>
              <a:rPr lang="en-US" sz="2000" err="1">
                <a:solidFill>
                  <a:schemeClr val="bg1"/>
                </a:solidFill>
              </a:rPr>
              <a:t>pranešti</a:t>
            </a:r>
            <a:r>
              <a:rPr lang="en-US" sz="2000">
                <a:solidFill>
                  <a:schemeClr val="bg1"/>
                </a:solidFill>
              </a:rPr>
              <a:t> STT, </a:t>
            </a:r>
            <a:r>
              <a:rPr lang="en-US" sz="2000" err="1">
                <a:solidFill>
                  <a:schemeClr val="bg1"/>
                </a:solidFill>
              </a:rPr>
              <a:t>prokuratūrai</a:t>
            </a:r>
            <a:r>
              <a:rPr lang="en-US" sz="2000">
                <a:solidFill>
                  <a:schemeClr val="bg1"/>
                </a:solidFill>
              </a:rPr>
              <a:t> </a:t>
            </a:r>
            <a:r>
              <a:rPr lang="en-US" sz="2000" err="1">
                <a:solidFill>
                  <a:schemeClr val="bg1"/>
                </a:solidFill>
              </a:rPr>
              <a:t>ar</a:t>
            </a:r>
            <a:r>
              <a:rPr lang="en-US" sz="2000">
                <a:solidFill>
                  <a:schemeClr val="bg1"/>
                </a:solidFill>
              </a:rPr>
              <a:t> </a:t>
            </a:r>
            <a:r>
              <a:rPr lang="en-US" sz="2000" err="1">
                <a:solidFill>
                  <a:schemeClr val="bg1"/>
                </a:solidFill>
              </a:rPr>
              <a:t>kitai</a:t>
            </a:r>
            <a:r>
              <a:rPr lang="en-US" sz="2000">
                <a:solidFill>
                  <a:schemeClr val="bg1"/>
                </a:solidFill>
              </a:rPr>
              <a:t> </a:t>
            </a:r>
            <a:r>
              <a:rPr lang="en-US" sz="2000" err="1">
                <a:solidFill>
                  <a:schemeClr val="bg1"/>
                </a:solidFill>
              </a:rPr>
              <a:t>ikiteisminio</a:t>
            </a:r>
            <a:r>
              <a:rPr lang="en-US" sz="2000">
                <a:solidFill>
                  <a:schemeClr val="bg1"/>
                </a:solidFill>
              </a:rPr>
              <a:t> </a:t>
            </a:r>
            <a:r>
              <a:rPr lang="en-US" sz="2000" err="1">
                <a:solidFill>
                  <a:schemeClr val="bg1"/>
                </a:solidFill>
              </a:rPr>
              <a:t>tyrimo</a:t>
            </a:r>
            <a:r>
              <a:rPr lang="en-US" sz="2000">
                <a:solidFill>
                  <a:schemeClr val="bg1"/>
                </a:solidFill>
              </a:rPr>
              <a:t> </a:t>
            </a:r>
            <a:r>
              <a:rPr lang="en-US" sz="2000" err="1">
                <a:solidFill>
                  <a:schemeClr val="bg1"/>
                </a:solidFill>
              </a:rPr>
              <a:t>įstaigai</a:t>
            </a:r>
            <a:r>
              <a:rPr lang="en-US" sz="2000">
                <a:solidFill>
                  <a:schemeClr val="bg1"/>
                </a:solidFill>
              </a:rPr>
              <a:t>. </a:t>
            </a:r>
            <a:endParaRPr lang="en-US" sz="2000">
              <a:solidFill>
                <a:schemeClr val="bg1"/>
              </a:solidFill>
              <a:cs typeface="Arial"/>
            </a:endParaRPr>
          </a:p>
          <a:p>
            <a:pPr indent="-228600" defTabSz="914400">
              <a:buFont typeface="Arial" panose="020B0604020202020204" pitchFamily="34" charset="0"/>
              <a:buChar char="•"/>
            </a:pPr>
            <a:r>
              <a:rPr lang="en-US" sz="2000" err="1">
                <a:solidFill>
                  <a:schemeClr val="bg1"/>
                </a:solidFill>
              </a:rPr>
              <a:t>Pranešti</a:t>
            </a:r>
            <a:r>
              <a:rPr lang="en-US" sz="2000">
                <a:solidFill>
                  <a:schemeClr val="bg1"/>
                </a:solidFill>
              </a:rPr>
              <a:t> STT </a:t>
            </a:r>
            <a:r>
              <a:rPr lang="en-US" sz="2000" err="1">
                <a:solidFill>
                  <a:schemeClr val="bg1"/>
                </a:solidFill>
              </a:rPr>
              <a:t>galite</a:t>
            </a:r>
            <a:r>
              <a:rPr lang="en-US" sz="2000">
                <a:solidFill>
                  <a:schemeClr val="bg1"/>
                </a:solidFill>
              </a:rPr>
              <a:t> </a:t>
            </a:r>
            <a:r>
              <a:rPr lang="en-US" sz="2000" err="1">
                <a:solidFill>
                  <a:schemeClr val="bg1"/>
                </a:solidFill>
              </a:rPr>
              <a:t>šiais</a:t>
            </a:r>
            <a:r>
              <a:rPr lang="en-US" sz="2000">
                <a:solidFill>
                  <a:schemeClr val="bg1"/>
                </a:solidFill>
              </a:rPr>
              <a:t> </a:t>
            </a:r>
            <a:r>
              <a:rPr lang="en-US" sz="2000" err="1">
                <a:solidFill>
                  <a:schemeClr val="bg1"/>
                </a:solidFill>
              </a:rPr>
              <a:t>būdais</a:t>
            </a:r>
            <a:r>
              <a:rPr lang="en-US" sz="2000">
                <a:solidFill>
                  <a:schemeClr val="bg1"/>
                </a:solidFill>
              </a:rPr>
              <a:t>: </a:t>
            </a:r>
            <a:endParaRPr lang="en-US" sz="2000">
              <a:solidFill>
                <a:schemeClr val="bg1"/>
              </a:solidFill>
              <a:cs typeface="Arial"/>
            </a:endParaRPr>
          </a:p>
          <a:p>
            <a:pPr indent="-228600" defTabSz="914400">
              <a:buFont typeface="Arial" panose="020B0604020202020204" pitchFamily="34" charset="0"/>
              <a:buChar char="•"/>
            </a:pPr>
            <a:r>
              <a:rPr lang="en-US" sz="2000">
                <a:solidFill>
                  <a:schemeClr val="bg1"/>
                </a:solidFill>
              </a:rPr>
              <a:t> www.stt.lt, </a:t>
            </a:r>
            <a:r>
              <a:rPr lang="en-US" sz="2000" err="1">
                <a:solidFill>
                  <a:schemeClr val="bg1"/>
                </a:solidFill>
              </a:rPr>
              <a:t>palikdami</a:t>
            </a:r>
            <a:r>
              <a:rPr lang="en-US" sz="2000">
                <a:solidFill>
                  <a:schemeClr val="bg1"/>
                </a:solidFill>
              </a:rPr>
              <a:t> </a:t>
            </a:r>
            <a:r>
              <a:rPr lang="en-US" sz="2000" err="1">
                <a:solidFill>
                  <a:schemeClr val="bg1"/>
                </a:solidFill>
              </a:rPr>
              <a:t>žinutę</a:t>
            </a:r>
            <a:r>
              <a:rPr lang="en-US" sz="2000">
                <a:solidFill>
                  <a:schemeClr val="bg1"/>
                </a:solidFill>
              </a:rPr>
              <a:t> </a:t>
            </a:r>
            <a:r>
              <a:rPr lang="en-US" sz="2000" err="1">
                <a:solidFill>
                  <a:schemeClr val="bg1"/>
                </a:solidFill>
              </a:rPr>
              <a:t>interneto</a:t>
            </a:r>
            <a:r>
              <a:rPr lang="en-US" sz="2000">
                <a:solidFill>
                  <a:schemeClr val="bg1"/>
                </a:solidFill>
              </a:rPr>
              <a:t> </a:t>
            </a:r>
            <a:r>
              <a:rPr lang="en-US" sz="2000" err="1">
                <a:solidFill>
                  <a:schemeClr val="bg1"/>
                </a:solidFill>
              </a:rPr>
              <a:t>tinklalapyje</a:t>
            </a:r>
            <a:r>
              <a:rPr lang="en-US" sz="2000">
                <a:solidFill>
                  <a:schemeClr val="bg1"/>
                </a:solidFill>
              </a:rPr>
              <a:t>; </a:t>
            </a:r>
            <a:endParaRPr lang="en-US" sz="2000">
              <a:solidFill>
                <a:schemeClr val="bg1"/>
              </a:solidFill>
              <a:cs typeface="Arial"/>
            </a:endParaRPr>
          </a:p>
          <a:p>
            <a:pPr indent="-228600" defTabSz="914400">
              <a:buFont typeface="Arial" panose="020B0604020202020204" pitchFamily="34" charset="0"/>
              <a:buChar char="•"/>
            </a:pPr>
            <a:r>
              <a:rPr lang="en-US" sz="2000" err="1">
                <a:solidFill>
                  <a:schemeClr val="bg1"/>
                </a:solidFill>
              </a:rPr>
              <a:t>siųsdami</a:t>
            </a:r>
            <a:r>
              <a:rPr lang="en-US" sz="2000">
                <a:solidFill>
                  <a:schemeClr val="bg1"/>
                </a:solidFill>
              </a:rPr>
              <a:t> </a:t>
            </a:r>
            <a:r>
              <a:rPr lang="en-US" sz="2000" err="1">
                <a:solidFill>
                  <a:schemeClr val="bg1"/>
                </a:solidFill>
              </a:rPr>
              <a:t>žinutę</a:t>
            </a:r>
            <a:r>
              <a:rPr lang="en-US" sz="2000">
                <a:solidFill>
                  <a:schemeClr val="bg1"/>
                </a:solidFill>
              </a:rPr>
              <a:t> </a:t>
            </a:r>
            <a:r>
              <a:rPr lang="en-US" sz="2000" err="1">
                <a:solidFill>
                  <a:schemeClr val="bg1"/>
                </a:solidFill>
              </a:rPr>
              <a:t>adresu</a:t>
            </a:r>
            <a:r>
              <a:rPr lang="en-US" sz="2000">
                <a:solidFill>
                  <a:schemeClr val="bg1"/>
                </a:solidFill>
              </a:rPr>
              <a:t>: </a:t>
            </a:r>
            <a:r>
              <a:rPr lang="en-US" sz="2000">
                <a:solidFill>
                  <a:schemeClr val="bg1"/>
                </a:solidFill>
                <a:hlinkClick r:id="rId3">
                  <a:extLst>
                    <a:ext uri="{A12FA001-AC4F-418D-AE19-62706E023703}">
                      <ahyp:hlinkClr xmlns:ahyp="http://schemas.microsoft.com/office/drawing/2018/hyperlinkcolor" val="tx"/>
                    </a:ext>
                  </a:extLst>
                </a:hlinkClick>
              </a:rPr>
              <a:t>pranesk@stt.lt</a:t>
            </a:r>
            <a:r>
              <a:rPr lang="en-US" sz="2000">
                <a:solidFill>
                  <a:schemeClr val="bg1"/>
                </a:solidFill>
              </a:rPr>
              <a:t>;</a:t>
            </a:r>
            <a:endParaRPr lang="en-US" sz="2000">
              <a:solidFill>
                <a:schemeClr val="bg1"/>
              </a:solidFill>
              <a:cs typeface="Arial"/>
            </a:endParaRPr>
          </a:p>
          <a:p>
            <a:pPr indent="-228600" defTabSz="914400">
              <a:buFont typeface="Arial" panose="020B0604020202020204" pitchFamily="34" charset="0"/>
              <a:buChar char="•"/>
            </a:pPr>
            <a:r>
              <a:rPr lang="en-US" sz="2000">
                <a:solidFill>
                  <a:schemeClr val="bg1"/>
                </a:solidFill>
              </a:rPr>
              <a:t>24/7 </a:t>
            </a:r>
            <a:r>
              <a:rPr lang="en-US" sz="2000" err="1">
                <a:solidFill>
                  <a:schemeClr val="bg1"/>
                </a:solidFill>
              </a:rPr>
              <a:t>karštąja</a:t>
            </a:r>
            <a:r>
              <a:rPr lang="en-US" sz="2000">
                <a:solidFill>
                  <a:schemeClr val="bg1"/>
                </a:solidFill>
              </a:rPr>
              <a:t> </a:t>
            </a:r>
            <a:r>
              <a:rPr lang="en-US" sz="2000" err="1">
                <a:solidFill>
                  <a:schemeClr val="bg1"/>
                </a:solidFill>
              </a:rPr>
              <a:t>linija</a:t>
            </a:r>
            <a:r>
              <a:rPr lang="en-US" sz="2000">
                <a:solidFill>
                  <a:schemeClr val="bg1"/>
                </a:solidFill>
              </a:rPr>
              <a:t> (85) 266 3333; </a:t>
            </a:r>
            <a:endParaRPr lang="en-US" sz="2000">
              <a:solidFill>
                <a:schemeClr val="bg1"/>
              </a:solidFill>
              <a:cs typeface="Arial"/>
            </a:endParaRPr>
          </a:p>
          <a:p>
            <a:pPr indent="-228600" defTabSz="914400">
              <a:buFont typeface="Arial" panose="020B0604020202020204" pitchFamily="34" charset="0"/>
              <a:buChar char="•"/>
            </a:pPr>
            <a:r>
              <a:rPr lang="en-US" sz="2000" err="1">
                <a:solidFill>
                  <a:schemeClr val="bg1"/>
                </a:solidFill>
              </a:rPr>
              <a:t>mobiliąja</a:t>
            </a:r>
            <a:r>
              <a:rPr lang="en-US" sz="2000">
                <a:solidFill>
                  <a:schemeClr val="bg1"/>
                </a:solidFill>
              </a:rPr>
              <a:t> </a:t>
            </a:r>
            <a:r>
              <a:rPr lang="en-US" sz="2000" err="1">
                <a:solidFill>
                  <a:schemeClr val="bg1"/>
                </a:solidFill>
              </a:rPr>
              <a:t>programėle</a:t>
            </a:r>
            <a:r>
              <a:rPr lang="en-US" sz="2000">
                <a:solidFill>
                  <a:schemeClr val="bg1"/>
                </a:solidFill>
              </a:rPr>
              <a:t> „</a:t>
            </a:r>
            <a:r>
              <a:rPr lang="en-US" sz="2000" err="1">
                <a:solidFill>
                  <a:schemeClr val="bg1"/>
                </a:solidFill>
              </a:rPr>
              <a:t>Pranešk</a:t>
            </a:r>
            <a:r>
              <a:rPr lang="en-US" sz="2000">
                <a:solidFill>
                  <a:schemeClr val="bg1"/>
                </a:solidFill>
              </a:rPr>
              <a:t> STT"</a:t>
            </a:r>
            <a:endParaRPr lang="en-US" sz="2000">
              <a:solidFill>
                <a:schemeClr val="bg1"/>
              </a:solidFill>
              <a:cs typeface="Arial"/>
            </a:endParaRPr>
          </a:p>
        </p:txBody>
      </p:sp>
      <p:pic>
        <p:nvPicPr>
          <p:cNvPr id="5" name="Picture 4" descr="A large room with rows of green plants and machines&#10;&#10;Description automatically generated">
            <a:extLst>
              <a:ext uri="{FF2B5EF4-FFF2-40B4-BE49-F238E27FC236}">
                <a16:creationId xmlns:a16="http://schemas.microsoft.com/office/drawing/2014/main" id="{D201331F-67F5-ED14-BCD9-18FD1D6DF8CC}"/>
              </a:ext>
            </a:extLst>
          </p:cNvPr>
          <p:cNvPicPr>
            <a:picLocks noChangeAspect="1"/>
          </p:cNvPicPr>
          <p:nvPr/>
        </p:nvPicPr>
        <p:blipFill rotWithShape="1">
          <a:blip r:embed="rId4"/>
          <a:srcRect t="299" r="1" b="1"/>
          <a:stretch/>
        </p:blipFill>
        <p:spPr>
          <a:xfrm>
            <a:off x="8280860" y="10"/>
            <a:ext cx="10723903" cy="10691802"/>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024771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9D719E-A372-9C34-9D60-0D0DF16AB84B}"/>
              </a:ext>
            </a:extLst>
          </p:cNvPr>
          <p:cNvSpPr>
            <a:spLocks noGrp="1"/>
          </p:cNvSpPr>
          <p:nvPr>
            <p:ph type="body" sz="half" idx="2"/>
          </p:nvPr>
        </p:nvSpPr>
        <p:spPr>
          <a:xfrm>
            <a:off x="1309688" y="4702063"/>
            <a:ext cx="7709893" cy="5090500"/>
          </a:xfrm>
          <a:solidFill>
            <a:srgbClr val="7DB3E1"/>
          </a:solidFill>
          <a:ln>
            <a:solidFill>
              <a:schemeClr val="accent1">
                <a:lumMod val="40000"/>
                <a:lumOff val="60000"/>
              </a:schemeClr>
            </a:solidFill>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t">
            <a:normAutofit fontScale="92500" lnSpcReduction="10000"/>
          </a:bodyPr>
          <a:lstStyle/>
          <a:p>
            <a:pPr>
              <a:lnSpc>
                <a:spcPct val="150000"/>
              </a:lnSpc>
            </a:pPr>
            <a:r>
              <a:rPr lang="en-US" sz="2400" b="1" err="1">
                <a:solidFill>
                  <a:srgbClr val="444444"/>
                </a:solidFill>
                <a:ea typeface="+mn-lt"/>
                <a:cs typeface="+mn-lt"/>
              </a:rPr>
              <a:t>Sąžiningumas</a:t>
            </a:r>
            <a:r>
              <a:rPr lang="en-US" sz="2400" b="1">
                <a:solidFill>
                  <a:srgbClr val="444444"/>
                </a:solidFill>
                <a:ea typeface="+mn-lt"/>
                <a:cs typeface="+mn-lt"/>
              </a:rPr>
              <a:t>. ŽŪDC </a:t>
            </a:r>
            <a:r>
              <a:rPr lang="en-US" sz="2400" b="1" err="1">
                <a:solidFill>
                  <a:srgbClr val="444444"/>
                </a:solidFill>
                <a:ea typeface="+mn-lt"/>
                <a:cs typeface="+mn-lt"/>
              </a:rPr>
              <a:t>darbuotojai</a:t>
            </a:r>
            <a:r>
              <a:rPr lang="en-US" sz="2400" b="1">
                <a:solidFill>
                  <a:srgbClr val="444444"/>
                </a:solidFill>
                <a:ea typeface="+mn-lt"/>
                <a:cs typeface="+mn-lt"/>
              </a:rPr>
              <a:t> </a:t>
            </a:r>
            <a:r>
              <a:rPr lang="en-US" sz="2400" b="1" err="1">
                <a:solidFill>
                  <a:srgbClr val="444444"/>
                </a:solidFill>
                <a:ea typeface="+mn-lt"/>
                <a:cs typeface="+mn-lt"/>
              </a:rPr>
              <a:t>privalo</a:t>
            </a:r>
            <a:r>
              <a:rPr lang="en-US" sz="2400" b="1">
                <a:solidFill>
                  <a:srgbClr val="444444"/>
                </a:solidFill>
                <a:ea typeface="+mn-lt"/>
                <a:cs typeface="+mn-lt"/>
              </a:rPr>
              <a:t> </a:t>
            </a:r>
            <a:r>
              <a:rPr lang="en-US" sz="2400" b="1" err="1">
                <a:solidFill>
                  <a:srgbClr val="444444"/>
                </a:solidFill>
                <a:ea typeface="+mn-lt"/>
                <a:cs typeface="+mn-lt"/>
              </a:rPr>
              <a:t>elgtis</a:t>
            </a:r>
            <a:r>
              <a:rPr lang="en-US" sz="2400" b="1">
                <a:solidFill>
                  <a:srgbClr val="444444"/>
                </a:solidFill>
                <a:ea typeface="+mn-lt"/>
                <a:cs typeface="+mn-lt"/>
              </a:rPr>
              <a:t> </a:t>
            </a:r>
            <a:r>
              <a:rPr lang="en-US" sz="2400" b="1" err="1">
                <a:solidFill>
                  <a:srgbClr val="444444"/>
                </a:solidFill>
                <a:ea typeface="+mn-lt"/>
                <a:cs typeface="+mn-lt"/>
              </a:rPr>
              <a:t>nepriekaištingai</a:t>
            </a:r>
            <a:r>
              <a:rPr lang="en-US" sz="2400" b="1">
                <a:solidFill>
                  <a:srgbClr val="444444"/>
                </a:solidFill>
                <a:ea typeface="+mn-lt"/>
                <a:cs typeface="+mn-lt"/>
              </a:rPr>
              <a:t>, </a:t>
            </a:r>
            <a:r>
              <a:rPr lang="en-US" sz="2400" b="1" err="1">
                <a:solidFill>
                  <a:srgbClr val="444444"/>
                </a:solidFill>
                <a:ea typeface="+mn-lt"/>
                <a:cs typeface="+mn-lt"/>
              </a:rPr>
              <a:t>nepriimti</a:t>
            </a:r>
            <a:r>
              <a:rPr lang="en-US" sz="2400" b="1">
                <a:solidFill>
                  <a:srgbClr val="444444"/>
                </a:solidFill>
                <a:ea typeface="+mn-lt"/>
                <a:cs typeface="+mn-lt"/>
              </a:rPr>
              <a:t>, </a:t>
            </a:r>
            <a:r>
              <a:rPr lang="en-US" sz="2400" b="1" err="1">
                <a:solidFill>
                  <a:srgbClr val="444444"/>
                </a:solidFill>
                <a:ea typeface="+mn-lt"/>
                <a:cs typeface="+mn-lt"/>
              </a:rPr>
              <a:t>neteikti</a:t>
            </a:r>
            <a:r>
              <a:rPr lang="en-US" sz="2400" b="1">
                <a:solidFill>
                  <a:srgbClr val="444444"/>
                </a:solidFill>
                <a:ea typeface="+mn-lt"/>
                <a:cs typeface="+mn-lt"/>
              </a:rPr>
              <a:t>, </a:t>
            </a:r>
            <a:r>
              <a:rPr lang="en-US" sz="2400" b="1" err="1">
                <a:solidFill>
                  <a:srgbClr val="444444"/>
                </a:solidFill>
                <a:ea typeface="+mn-lt"/>
                <a:cs typeface="+mn-lt"/>
              </a:rPr>
              <a:t>nereikalauti</a:t>
            </a:r>
            <a:r>
              <a:rPr lang="en-US" sz="2400" b="1">
                <a:solidFill>
                  <a:srgbClr val="444444"/>
                </a:solidFill>
                <a:ea typeface="+mn-lt"/>
                <a:cs typeface="+mn-lt"/>
              </a:rPr>
              <a:t>, </a:t>
            </a:r>
            <a:r>
              <a:rPr lang="en-US" sz="2400" b="1" err="1">
                <a:solidFill>
                  <a:srgbClr val="444444"/>
                </a:solidFill>
                <a:ea typeface="+mn-lt"/>
                <a:cs typeface="+mn-lt"/>
              </a:rPr>
              <a:t>neprašyti</a:t>
            </a:r>
            <a:r>
              <a:rPr lang="en-US" sz="2400" b="1">
                <a:solidFill>
                  <a:srgbClr val="444444"/>
                </a:solidFill>
                <a:ea typeface="+mn-lt"/>
                <a:cs typeface="+mn-lt"/>
              </a:rPr>
              <a:t> ir </a:t>
            </a:r>
            <a:r>
              <a:rPr lang="en-US" sz="2400" b="1" err="1">
                <a:solidFill>
                  <a:srgbClr val="444444"/>
                </a:solidFill>
                <a:ea typeface="+mn-lt"/>
                <a:cs typeface="+mn-lt"/>
              </a:rPr>
              <a:t>nesiūlyti</a:t>
            </a:r>
            <a:r>
              <a:rPr lang="en-US" sz="2400" b="1">
                <a:solidFill>
                  <a:srgbClr val="444444"/>
                </a:solidFill>
                <a:ea typeface="+mn-lt"/>
                <a:cs typeface="+mn-lt"/>
              </a:rPr>
              <a:t> </a:t>
            </a:r>
            <a:r>
              <a:rPr lang="en-US" sz="2400" b="1" err="1">
                <a:solidFill>
                  <a:srgbClr val="444444"/>
                </a:solidFill>
                <a:ea typeface="+mn-lt"/>
                <a:cs typeface="+mn-lt"/>
              </a:rPr>
              <a:t>dovanų</a:t>
            </a:r>
            <a:r>
              <a:rPr lang="en-US" sz="2400" b="1">
                <a:solidFill>
                  <a:srgbClr val="444444"/>
                </a:solidFill>
                <a:ea typeface="+mn-lt"/>
                <a:cs typeface="+mn-lt"/>
              </a:rPr>
              <a:t>, </a:t>
            </a:r>
            <a:r>
              <a:rPr lang="en-US" sz="2400" b="1" err="1">
                <a:solidFill>
                  <a:srgbClr val="444444"/>
                </a:solidFill>
                <a:ea typeface="+mn-lt"/>
                <a:cs typeface="+mn-lt"/>
              </a:rPr>
              <a:t>nesiimti</a:t>
            </a:r>
            <a:r>
              <a:rPr lang="en-US" sz="2400" b="1">
                <a:solidFill>
                  <a:srgbClr val="444444"/>
                </a:solidFill>
                <a:ea typeface="+mn-lt"/>
                <a:cs typeface="+mn-lt"/>
              </a:rPr>
              <a:t> </a:t>
            </a:r>
            <a:r>
              <a:rPr lang="en-US" sz="2400" b="1" err="1">
                <a:solidFill>
                  <a:srgbClr val="444444"/>
                </a:solidFill>
                <a:ea typeface="+mn-lt"/>
                <a:cs typeface="+mn-lt"/>
              </a:rPr>
              <a:t>apgaulės</a:t>
            </a:r>
            <a:r>
              <a:rPr lang="en-US" sz="2400" b="1">
                <a:solidFill>
                  <a:srgbClr val="444444"/>
                </a:solidFill>
                <a:ea typeface="+mn-lt"/>
                <a:cs typeface="+mn-lt"/>
              </a:rPr>
              <a:t>, </a:t>
            </a:r>
            <a:r>
              <a:rPr lang="en-US" sz="2400" b="1" err="1">
                <a:solidFill>
                  <a:srgbClr val="444444"/>
                </a:solidFill>
                <a:ea typeface="+mn-lt"/>
                <a:cs typeface="+mn-lt"/>
              </a:rPr>
              <a:t>sukčiavimo</a:t>
            </a:r>
            <a:r>
              <a:rPr lang="en-US" sz="2400" b="1">
                <a:solidFill>
                  <a:srgbClr val="444444"/>
                </a:solidFill>
                <a:ea typeface="+mn-lt"/>
                <a:cs typeface="+mn-lt"/>
              </a:rPr>
              <a:t>, </a:t>
            </a:r>
            <a:r>
              <a:rPr lang="en-US" sz="2400" b="1" err="1">
                <a:solidFill>
                  <a:srgbClr val="444444"/>
                </a:solidFill>
                <a:ea typeface="+mn-lt"/>
                <a:cs typeface="+mn-lt"/>
              </a:rPr>
              <a:t>korupcinio</a:t>
            </a:r>
            <a:r>
              <a:rPr lang="en-US" sz="2400" b="1">
                <a:solidFill>
                  <a:srgbClr val="444444"/>
                </a:solidFill>
                <a:ea typeface="+mn-lt"/>
                <a:cs typeface="+mn-lt"/>
              </a:rPr>
              <a:t> </a:t>
            </a:r>
            <a:r>
              <a:rPr lang="en-US" sz="2400" b="1" err="1">
                <a:solidFill>
                  <a:srgbClr val="444444"/>
                </a:solidFill>
                <a:ea typeface="+mn-lt"/>
                <a:cs typeface="+mn-lt"/>
              </a:rPr>
              <a:t>pobūdžio</a:t>
            </a:r>
            <a:r>
              <a:rPr lang="en-US" sz="2400" b="1">
                <a:solidFill>
                  <a:srgbClr val="444444"/>
                </a:solidFill>
                <a:ea typeface="+mn-lt"/>
                <a:cs typeface="+mn-lt"/>
              </a:rPr>
              <a:t> </a:t>
            </a:r>
            <a:r>
              <a:rPr lang="en-US" sz="2400" b="1" err="1">
                <a:solidFill>
                  <a:srgbClr val="444444"/>
                </a:solidFill>
                <a:ea typeface="+mn-lt"/>
                <a:cs typeface="+mn-lt"/>
              </a:rPr>
              <a:t>nusikalstamų</a:t>
            </a:r>
            <a:r>
              <a:rPr lang="en-US" sz="2400" b="1">
                <a:solidFill>
                  <a:srgbClr val="444444"/>
                </a:solidFill>
                <a:ea typeface="+mn-lt"/>
                <a:cs typeface="+mn-lt"/>
              </a:rPr>
              <a:t> </a:t>
            </a:r>
            <a:r>
              <a:rPr lang="en-US" sz="2400" b="1" err="1">
                <a:solidFill>
                  <a:srgbClr val="444444"/>
                </a:solidFill>
                <a:ea typeface="+mn-lt"/>
                <a:cs typeface="+mn-lt"/>
              </a:rPr>
              <a:t>veikų</a:t>
            </a:r>
            <a:r>
              <a:rPr lang="en-US" sz="2400" b="1">
                <a:solidFill>
                  <a:srgbClr val="444444"/>
                </a:solidFill>
                <a:ea typeface="+mn-lt"/>
                <a:cs typeface="+mn-lt"/>
              </a:rPr>
              <a:t> </a:t>
            </a:r>
            <a:r>
              <a:rPr lang="en-US" sz="2400" b="1" err="1">
                <a:solidFill>
                  <a:srgbClr val="444444"/>
                </a:solidFill>
                <a:ea typeface="+mn-lt"/>
                <a:cs typeface="+mn-lt"/>
              </a:rPr>
              <a:t>ar</a:t>
            </a:r>
            <a:r>
              <a:rPr lang="en-US" sz="2400" b="1">
                <a:solidFill>
                  <a:srgbClr val="444444"/>
                </a:solidFill>
                <a:ea typeface="+mn-lt"/>
                <a:cs typeface="+mn-lt"/>
              </a:rPr>
              <a:t> </a:t>
            </a:r>
            <a:r>
              <a:rPr lang="en-US" sz="2400" b="1" err="1">
                <a:solidFill>
                  <a:srgbClr val="444444"/>
                </a:solidFill>
                <a:ea typeface="+mn-lt"/>
                <a:cs typeface="+mn-lt"/>
              </a:rPr>
              <a:t>kitų</a:t>
            </a:r>
            <a:r>
              <a:rPr lang="en-US" sz="2400" b="1">
                <a:solidFill>
                  <a:srgbClr val="444444"/>
                </a:solidFill>
                <a:ea typeface="+mn-lt"/>
                <a:cs typeface="+mn-lt"/>
              </a:rPr>
              <a:t> </a:t>
            </a:r>
            <a:r>
              <a:rPr lang="en-US" sz="2400" b="1" err="1">
                <a:solidFill>
                  <a:srgbClr val="444444"/>
                </a:solidFill>
                <a:ea typeface="+mn-lt"/>
                <a:cs typeface="+mn-lt"/>
              </a:rPr>
              <a:t>teisės</a:t>
            </a:r>
            <a:r>
              <a:rPr lang="en-US" sz="2400" b="1">
                <a:solidFill>
                  <a:srgbClr val="444444"/>
                </a:solidFill>
                <a:ea typeface="+mn-lt"/>
                <a:cs typeface="+mn-lt"/>
              </a:rPr>
              <a:t> </a:t>
            </a:r>
            <a:r>
              <a:rPr lang="en-US" sz="2400" b="1" err="1">
                <a:solidFill>
                  <a:srgbClr val="444444"/>
                </a:solidFill>
                <a:ea typeface="+mn-lt"/>
                <a:cs typeface="+mn-lt"/>
              </a:rPr>
              <a:t>aktais</a:t>
            </a:r>
            <a:r>
              <a:rPr lang="en-US" sz="2400" b="1">
                <a:solidFill>
                  <a:srgbClr val="444444"/>
                </a:solidFill>
                <a:ea typeface="+mn-lt"/>
                <a:cs typeface="+mn-lt"/>
              </a:rPr>
              <a:t> </a:t>
            </a:r>
            <a:r>
              <a:rPr lang="en-US" sz="2400" b="1" err="1">
                <a:solidFill>
                  <a:srgbClr val="444444"/>
                </a:solidFill>
                <a:ea typeface="+mn-lt"/>
                <a:cs typeface="+mn-lt"/>
              </a:rPr>
              <a:t>uždraustų</a:t>
            </a:r>
            <a:r>
              <a:rPr lang="en-US" sz="2400" b="1">
                <a:solidFill>
                  <a:srgbClr val="444444"/>
                </a:solidFill>
                <a:ea typeface="+mn-lt"/>
                <a:cs typeface="+mn-lt"/>
              </a:rPr>
              <a:t> </a:t>
            </a:r>
            <a:r>
              <a:rPr lang="en-US" sz="2400" b="1" err="1">
                <a:solidFill>
                  <a:srgbClr val="444444"/>
                </a:solidFill>
                <a:ea typeface="+mn-lt"/>
                <a:cs typeface="+mn-lt"/>
              </a:rPr>
              <a:t>veikų</a:t>
            </a:r>
            <a:r>
              <a:rPr lang="en-US" sz="2400" b="1">
                <a:solidFill>
                  <a:srgbClr val="444444"/>
                </a:solidFill>
                <a:ea typeface="+mn-lt"/>
                <a:cs typeface="+mn-lt"/>
              </a:rPr>
              <a:t>, </a:t>
            </a:r>
            <a:r>
              <a:rPr lang="en-US" sz="2400" b="1" err="1">
                <a:solidFill>
                  <a:srgbClr val="444444"/>
                </a:solidFill>
                <a:ea typeface="+mn-lt"/>
                <a:cs typeface="+mn-lt"/>
              </a:rPr>
              <a:t>būti</a:t>
            </a:r>
            <a:r>
              <a:rPr lang="en-US" sz="2400" b="1">
                <a:solidFill>
                  <a:srgbClr val="444444"/>
                </a:solidFill>
                <a:ea typeface="+mn-lt"/>
                <a:cs typeface="+mn-lt"/>
              </a:rPr>
              <a:t> </a:t>
            </a:r>
            <a:r>
              <a:rPr lang="en-US" sz="2400" b="1" err="1">
                <a:solidFill>
                  <a:srgbClr val="444444"/>
                </a:solidFill>
                <a:ea typeface="+mn-lt"/>
                <a:cs typeface="+mn-lt"/>
              </a:rPr>
              <a:t>objektyvūs</a:t>
            </a:r>
            <a:r>
              <a:rPr lang="en-US" sz="2400" b="1">
                <a:solidFill>
                  <a:srgbClr val="444444"/>
                </a:solidFill>
                <a:ea typeface="+mn-lt"/>
                <a:cs typeface="+mn-lt"/>
              </a:rPr>
              <a:t> </a:t>
            </a:r>
            <a:r>
              <a:rPr lang="en-US" sz="2400" b="1" err="1">
                <a:solidFill>
                  <a:srgbClr val="444444"/>
                </a:solidFill>
                <a:ea typeface="+mn-lt"/>
                <a:cs typeface="+mn-lt"/>
              </a:rPr>
              <a:t>priimdami</a:t>
            </a:r>
            <a:r>
              <a:rPr lang="en-US" sz="2400" b="1">
                <a:solidFill>
                  <a:srgbClr val="444444"/>
                </a:solidFill>
                <a:ea typeface="+mn-lt"/>
                <a:cs typeface="+mn-lt"/>
              </a:rPr>
              <a:t> </a:t>
            </a:r>
            <a:r>
              <a:rPr lang="en-US" sz="2400" b="1" err="1">
                <a:solidFill>
                  <a:srgbClr val="444444"/>
                </a:solidFill>
                <a:ea typeface="+mn-lt"/>
                <a:cs typeface="+mn-lt"/>
              </a:rPr>
              <a:t>sprendimus</a:t>
            </a:r>
            <a:r>
              <a:rPr lang="en-US" sz="2400" b="1">
                <a:solidFill>
                  <a:srgbClr val="444444"/>
                </a:solidFill>
                <a:ea typeface="+mn-lt"/>
                <a:cs typeface="+mn-lt"/>
              </a:rPr>
              <a:t>, </a:t>
            </a:r>
            <a:r>
              <a:rPr lang="en-US" sz="2400" b="1" err="1">
                <a:solidFill>
                  <a:srgbClr val="444444"/>
                </a:solidFill>
                <a:ea typeface="+mn-lt"/>
                <a:cs typeface="+mn-lt"/>
              </a:rPr>
              <a:t>vengti</a:t>
            </a:r>
            <a:r>
              <a:rPr lang="en-US" sz="2400" b="1">
                <a:solidFill>
                  <a:srgbClr val="444444"/>
                </a:solidFill>
                <a:ea typeface="+mn-lt"/>
                <a:cs typeface="+mn-lt"/>
              </a:rPr>
              <a:t> </a:t>
            </a:r>
            <a:r>
              <a:rPr lang="en-US" sz="2400" b="1" err="1">
                <a:solidFill>
                  <a:srgbClr val="444444"/>
                </a:solidFill>
                <a:ea typeface="+mn-lt"/>
                <a:cs typeface="+mn-lt"/>
              </a:rPr>
              <a:t>asmeniškumo</a:t>
            </a:r>
            <a:r>
              <a:rPr lang="en-US" sz="2400" b="1">
                <a:solidFill>
                  <a:srgbClr val="444444"/>
                </a:solidFill>
                <a:ea typeface="+mn-lt"/>
                <a:cs typeface="+mn-lt"/>
              </a:rPr>
              <a:t>, </a:t>
            </a:r>
            <a:r>
              <a:rPr lang="en-US" sz="2400" b="1" u="sng" err="1">
                <a:solidFill>
                  <a:srgbClr val="444444"/>
                </a:solidFill>
                <a:ea typeface="+mn-lt"/>
                <a:cs typeface="+mn-lt"/>
              </a:rPr>
              <a:t>išklausyti</a:t>
            </a:r>
            <a:r>
              <a:rPr lang="en-US" sz="2400" b="1" u="sng">
                <a:solidFill>
                  <a:srgbClr val="444444"/>
                </a:solidFill>
                <a:ea typeface="+mn-lt"/>
                <a:cs typeface="+mn-lt"/>
              </a:rPr>
              <a:t> ir </a:t>
            </a:r>
            <a:r>
              <a:rPr lang="en-US" sz="2400" b="1" u="sng" err="1">
                <a:solidFill>
                  <a:srgbClr val="444444"/>
                </a:solidFill>
                <a:ea typeface="+mn-lt"/>
                <a:cs typeface="+mn-lt"/>
              </a:rPr>
              <a:t>pateikti</a:t>
            </a:r>
            <a:r>
              <a:rPr lang="en-US" sz="2400" b="1" u="sng">
                <a:solidFill>
                  <a:srgbClr val="444444"/>
                </a:solidFill>
                <a:ea typeface="+mn-lt"/>
                <a:cs typeface="+mn-lt"/>
              </a:rPr>
              <a:t> </a:t>
            </a:r>
            <a:r>
              <a:rPr lang="en-US" sz="2400" b="1" u="sng" err="1">
                <a:solidFill>
                  <a:srgbClr val="444444"/>
                </a:solidFill>
                <a:ea typeface="+mn-lt"/>
                <a:cs typeface="+mn-lt"/>
              </a:rPr>
              <a:t>tokią</a:t>
            </a:r>
            <a:r>
              <a:rPr lang="en-US" sz="2400" b="1" u="sng">
                <a:solidFill>
                  <a:srgbClr val="444444"/>
                </a:solidFill>
                <a:ea typeface="+mn-lt"/>
                <a:cs typeface="+mn-lt"/>
              </a:rPr>
              <a:t> </a:t>
            </a:r>
            <a:r>
              <a:rPr lang="en-US" sz="2400" b="1" u="sng" err="1">
                <a:solidFill>
                  <a:srgbClr val="444444"/>
                </a:solidFill>
                <a:ea typeface="+mn-lt"/>
                <a:cs typeface="+mn-lt"/>
              </a:rPr>
              <a:t>informaciją</a:t>
            </a:r>
            <a:r>
              <a:rPr lang="en-US" sz="2400" b="1">
                <a:solidFill>
                  <a:srgbClr val="444444"/>
                </a:solidFill>
                <a:ea typeface="+mn-lt"/>
                <a:cs typeface="+mn-lt"/>
              </a:rPr>
              <a:t>, </a:t>
            </a:r>
            <a:r>
              <a:rPr lang="en-US" sz="2400" b="1" err="1">
                <a:solidFill>
                  <a:srgbClr val="444444"/>
                </a:solidFill>
                <a:ea typeface="+mn-lt"/>
                <a:cs typeface="+mn-lt"/>
              </a:rPr>
              <a:t>kuri</a:t>
            </a:r>
            <a:r>
              <a:rPr lang="en-US" sz="2400" b="1">
                <a:solidFill>
                  <a:srgbClr val="444444"/>
                </a:solidFill>
                <a:ea typeface="+mn-lt"/>
                <a:cs typeface="+mn-lt"/>
              </a:rPr>
              <a:t> </a:t>
            </a:r>
            <a:r>
              <a:rPr lang="en-US" sz="2400" b="1" err="1">
                <a:solidFill>
                  <a:srgbClr val="444444"/>
                </a:solidFill>
                <a:ea typeface="+mn-lt"/>
                <a:cs typeface="+mn-lt"/>
              </a:rPr>
              <a:t>padėtų</a:t>
            </a:r>
            <a:r>
              <a:rPr lang="en-US" sz="2400" b="1">
                <a:solidFill>
                  <a:srgbClr val="444444"/>
                </a:solidFill>
                <a:ea typeface="+mn-lt"/>
                <a:cs typeface="+mn-lt"/>
              </a:rPr>
              <a:t> </a:t>
            </a:r>
            <a:r>
              <a:rPr lang="en-US" sz="2400" b="1" err="1">
                <a:solidFill>
                  <a:srgbClr val="444444"/>
                </a:solidFill>
                <a:ea typeface="+mn-lt"/>
                <a:cs typeface="+mn-lt"/>
              </a:rPr>
              <a:t>asmeniui</a:t>
            </a:r>
            <a:r>
              <a:rPr lang="en-US" sz="2400" b="1">
                <a:solidFill>
                  <a:srgbClr val="444444"/>
                </a:solidFill>
                <a:ea typeface="+mn-lt"/>
                <a:cs typeface="+mn-lt"/>
              </a:rPr>
              <a:t> </a:t>
            </a:r>
            <a:r>
              <a:rPr lang="en-US" sz="2400" b="1" err="1">
                <a:solidFill>
                  <a:srgbClr val="444444"/>
                </a:solidFill>
                <a:ea typeface="+mn-lt"/>
                <a:cs typeface="+mn-lt"/>
              </a:rPr>
              <a:t>priimti</a:t>
            </a:r>
            <a:r>
              <a:rPr lang="en-US" sz="2400" b="1">
                <a:solidFill>
                  <a:srgbClr val="444444"/>
                </a:solidFill>
                <a:ea typeface="+mn-lt"/>
                <a:cs typeface="+mn-lt"/>
              </a:rPr>
              <a:t> </a:t>
            </a:r>
            <a:r>
              <a:rPr lang="en-US" sz="2400" b="1" err="1">
                <a:solidFill>
                  <a:srgbClr val="444444"/>
                </a:solidFill>
                <a:ea typeface="+mn-lt"/>
                <a:cs typeface="+mn-lt"/>
              </a:rPr>
              <a:t>tinkamiausią</a:t>
            </a:r>
            <a:r>
              <a:rPr lang="en-US" sz="2400" b="1">
                <a:solidFill>
                  <a:srgbClr val="444444"/>
                </a:solidFill>
                <a:ea typeface="+mn-lt"/>
                <a:cs typeface="+mn-lt"/>
              </a:rPr>
              <a:t> </a:t>
            </a:r>
            <a:r>
              <a:rPr lang="en-US" sz="2400" b="1" err="1">
                <a:solidFill>
                  <a:srgbClr val="444444"/>
                </a:solidFill>
                <a:ea typeface="+mn-lt"/>
                <a:cs typeface="+mn-lt"/>
              </a:rPr>
              <a:t>sprendimą</a:t>
            </a:r>
            <a:r>
              <a:rPr lang="en-US" sz="2400" b="1">
                <a:solidFill>
                  <a:srgbClr val="444444"/>
                </a:solidFill>
                <a:ea typeface="+mn-lt"/>
                <a:cs typeface="+mn-lt"/>
              </a:rPr>
              <a:t>, </a:t>
            </a:r>
            <a:r>
              <a:rPr lang="en-US" sz="2400" b="1" err="1">
                <a:solidFill>
                  <a:srgbClr val="444444"/>
                </a:solidFill>
                <a:ea typeface="+mn-lt"/>
                <a:cs typeface="+mn-lt"/>
              </a:rPr>
              <a:t>nedemonstruoti</a:t>
            </a:r>
            <a:r>
              <a:rPr lang="en-US" sz="2400" b="1">
                <a:solidFill>
                  <a:srgbClr val="444444"/>
                </a:solidFill>
                <a:ea typeface="+mn-lt"/>
                <a:cs typeface="+mn-lt"/>
              </a:rPr>
              <a:t> </a:t>
            </a:r>
            <a:r>
              <a:rPr lang="en-US" sz="2400" b="1" err="1">
                <a:solidFill>
                  <a:srgbClr val="444444"/>
                </a:solidFill>
                <a:ea typeface="+mn-lt"/>
                <a:cs typeface="+mn-lt"/>
              </a:rPr>
              <a:t>savo</a:t>
            </a:r>
            <a:r>
              <a:rPr lang="en-US" sz="2400" b="1">
                <a:solidFill>
                  <a:srgbClr val="444444"/>
                </a:solidFill>
                <a:ea typeface="+mn-lt"/>
                <a:cs typeface="+mn-lt"/>
              </a:rPr>
              <a:t> </a:t>
            </a:r>
            <a:r>
              <a:rPr lang="en-US" sz="2400" b="1" err="1">
                <a:solidFill>
                  <a:srgbClr val="444444"/>
                </a:solidFill>
                <a:ea typeface="+mn-lt"/>
                <a:cs typeface="+mn-lt"/>
              </a:rPr>
              <a:t>simpatijų</a:t>
            </a:r>
            <a:r>
              <a:rPr lang="en-US" sz="2400" b="1">
                <a:solidFill>
                  <a:srgbClr val="444444"/>
                </a:solidFill>
                <a:ea typeface="+mn-lt"/>
                <a:cs typeface="+mn-lt"/>
              </a:rPr>
              <a:t> </a:t>
            </a:r>
            <a:r>
              <a:rPr lang="en-US" sz="2400" b="1" err="1">
                <a:solidFill>
                  <a:srgbClr val="444444"/>
                </a:solidFill>
                <a:ea typeface="+mn-lt"/>
                <a:cs typeface="+mn-lt"/>
              </a:rPr>
              <a:t>ar</a:t>
            </a:r>
            <a:r>
              <a:rPr lang="en-US" sz="2400" b="1">
                <a:solidFill>
                  <a:srgbClr val="444444"/>
                </a:solidFill>
                <a:ea typeface="+mn-lt"/>
                <a:cs typeface="+mn-lt"/>
              </a:rPr>
              <a:t> </a:t>
            </a:r>
            <a:r>
              <a:rPr lang="en-US" sz="2400" b="1" err="1">
                <a:solidFill>
                  <a:srgbClr val="444444"/>
                </a:solidFill>
                <a:ea typeface="+mn-lt"/>
                <a:cs typeface="+mn-lt"/>
              </a:rPr>
              <a:t>antipatijų</a:t>
            </a:r>
            <a:r>
              <a:rPr lang="en-US" sz="2400" b="1">
                <a:solidFill>
                  <a:srgbClr val="444444"/>
                </a:solidFill>
                <a:ea typeface="+mn-lt"/>
                <a:cs typeface="+mn-lt"/>
              </a:rPr>
              <a:t> ir </a:t>
            </a:r>
            <a:r>
              <a:rPr lang="en-US" sz="2400" b="1" err="1">
                <a:solidFill>
                  <a:srgbClr val="444444"/>
                </a:solidFill>
                <a:ea typeface="+mn-lt"/>
                <a:cs typeface="+mn-lt"/>
              </a:rPr>
              <a:t>išskirtinio</a:t>
            </a:r>
            <a:r>
              <a:rPr lang="en-US" sz="2400" b="1">
                <a:solidFill>
                  <a:srgbClr val="444444"/>
                </a:solidFill>
                <a:ea typeface="+mn-lt"/>
                <a:cs typeface="+mn-lt"/>
              </a:rPr>
              <a:t> </a:t>
            </a:r>
            <a:r>
              <a:rPr lang="en-US" sz="2400" b="1" err="1">
                <a:solidFill>
                  <a:srgbClr val="444444"/>
                </a:solidFill>
                <a:ea typeface="+mn-lt"/>
                <a:cs typeface="+mn-lt"/>
              </a:rPr>
              <a:t>dėmesio</a:t>
            </a:r>
            <a:r>
              <a:rPr lang="en-US" sz="2400" b="1">
                <a:solidFill>
                  <a:srgbClr val="444444"/>
                </a:solidFill>
                <a:ea typeface="+mn-lt"/>
                <a:cs typeface="+mn-lt"/>
              </a:rPr>
              <a:t> </a:t>
            </a:r>
            <a:r>
              <a:rPr lang="en-US" sz="2400" b="1" err="1">
                <a:solidFill>
                  <a:srgbClr val="444444"/>
                </a:solidFill>
                <a:ea typeface="+mn-lt"/>
                <a:cs typeface="+mn-lt"/>
              </a:rPr>
              <a:t>atskiriems</a:t>
            </a:r>
            <a:r>
              <a:rPr lang="en-US" sz="2400" b="1">
                <a:solidFill>
                  <a:srgbClr val="444444"/>
                </a:solidFill>
                <a:ea typeface="+mn-lt"/>
                <a:cs typeface="+mn-lt"/>
              </a:rPr>
              <a:t> </a:t>
            </a:r>
            <a:r>
              <a:rPr lang="en-US" sz="2400" b="1" err="1">
                <a:solidFill>
                  <a:srgbClr val="444444"/>
                </a:solidFill>
                <a:ea typeface="+mn-lt"/>
                <a:cs typeface="+mn-lt"/>
              </a:rPr>
              <a:t>asmenims</a:t>
            </a:r>
            <a:r>
              <a:rPr lang="en-US" sz="2400" b="1">
                <a:solidFill>
                  <a:srgbClr val="444444"/>
                </a:solidFill>
                <a:ea typeface="+mn-lt"/>
                <a:cs typeface="+mn-lt"/>
              </a:rPr>
              <a:t> </a:t>
            </a:r>
            <a:r>
              <a:rPr lang="en-US" sz="2400" b="1" err="1">
                <a:solidFill>
                  <a:srgbClr val="444444"/>
                </a:solidFill>
                <a:ea typeface="+mn-lt"/>
                <a:cs typeface="+mn-lt"/>
              </a:rPr>
              <a:t>ar</a:t>
            </a:r>
            <a:r>
              <a:rPr lang="en-US" sz="2400" b="1">
                <a:solidFill>
                  <a:srgbClr val="444444"/>
                </a:solidFill>
                <a:ea typeface="+mn-lt"/>
                <a:cs typeface="+mn-lt"/>
              </a:rPr>
              <a:t> </a:t>
            </a:r>
            <a:r>
              <a:rPr lang="en-US" sz="2400" b="1" err="1">
                <a:solidFill>
                  <a:srgbClr val="444444"/>
                </a:solidFill>
                <a:ea typeface="+mn-lt"/>
                <a:cs typeface="+mn-lt"/>
              </a:rPr>
              <a:t>jų</a:t>
            </a:r>
            <a:r>
              <a:rPr lang="en-US" sz="2400" b="1">
                <a:solidFill>
                  <a:srgbClr val="444444"/>
                </a:solidFill>
                <a:ea typeface="+mn-lt"/>
                <a:cs typeface="+mn-lt"/>
              </a:rPr>
              <a:t> </a:t>
            </a:r>
            <a:r>
              <a:rPr lang="en-US" sz="2400" b="1" err="1">
                <a:solidFill>
                  <a:srgbClr val="444444"/>
                </a:solidFill>
                <a:ea typeface="+mn-lt"/>
                <a:cs typeface="+mn-lt"/>
              </a:rPr>
              <a:t>grupėms</a:t>
            </a:r>
            <a:r>
              <a:rPr lang="en-US" sz="2400" b="1">
                <a:solidFill>
                  <a:srgbClr val="444444"/>
                </a:solidFill>
                <a:ea typeface="+mn-lt"/>
                <a:cs typeface="+mn-lt"/>
              </a:rPr>
              <a:t>.</a:t>
            </a:r>
            <a:endParaRPr lang="en-US" sz="2400" b="1">
              <a:cs typeface="Arial"/>
            </a:endParaRPr>
          </a:p>
          <a:p>
            <a:pPr>
              <a:lnSpc>
                <a:spcPct val="150000"/>
              </a:lnSpc>
            </a:pPr>
            <a:endParaRPr lang="en-US" sz="2400">
              <a:cs typeface="Arial"/>
            </a:endParaRPr>
          </a:p>
        </p:txBody>
      </p:sp>
      <p:sp>
        <p:nvSpPr>
          <p:cNvPr id="3" name="Title 2">
            <a:extLst>
              <a:ext uri="{FF2B5EF4-FFF2-40B4-BE49-F238E27FC236}">
                <a16:creationId xmlns:a16="http://schemas.microsoft.com/office/drawing/2014/main" id="{21454C9C-4438-9FF1-77AD-5237CBA4FF0B}"/>
              </a:ext>
            </a:extLst>
          </p:cNvPr>
          <p:cNvSpPr>
            <a:spLocks noGrp="1"/>
          </p:cNvSpPr>
          <p:nvPr>
            <p:ph type="title"/>
          </p:nvPr>
        </p:nvSpPr>
        <p:spPr>
          <a:xfrm>
            <a:off x="1306741" y="914399"/>
            <a:ext cx="16393657" cy="2279637"/>
          </a:xfrm>
          <a:solidFill>
            <a:srgbClr val="7DB3E1"/>
          </a:solidFill>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t">
            <a:noAutofit/>
          </a:bodyPr>
          <a:lstStyle/>
          <a:p>
            <a:pPr algn="ctr"/>
            <a:r>
              <a:rPr lang="en-US" sz="3200">
                <a:solidFill>
                  <a:srgbClr val="444444"/>
                </a:solidFill>
                <a:ea typeface="+mj-lt"/>
                <a:cs typeface="+mj-lt"/>
              </a:rPr>
              <a:t>Korupcija – bet </a:t>
            </a:r>
            <a:r>
              <a:rPr lang="en-US" sz="3200" err="1">
                <a:solidFill>
                  <a:srgbClr val="444444"/>
                </a:solidFill>
                <a:ea typeface="+mj-lt"/>
                <a:cs typeface="+mj-lt"/>
              </a:rPr>
              <a:t>koks</a:t>
            </a:r>
            <a:r>
              <a:rPr lang="en-US" sz="3200">
                <a:solidFill>
                  <a:srgbClr val="444444"/>
                </a:solidFill>
                <a:ea typeface="+mj-lt"/>
                <a:cs typeface="+mj-lt"/>
              </a:rPr>
              <a:t> </a:t>
            </a:r>
            <a:r>
              <a:rPr lang="en-US" sz="3200" err="1">
                <a:solidFill>
                  <a:srgbClr val="444444"/>
                </a:solidFill>
                <a:ea typeface="+mj-lt"/>
                <a:cs typeface="+mj-lt"/>
              </a:rPr>
              <a:t>asmenų</a:t>
            </a:r>
            <a:r>
              <a:rPr lang="en-US" sz="3200">
                <a:solidFill>
                  <a:srgbClr val="444444"/>
                </a:solidFill>
                <a:ea typeface="+mj-lt"/>
                <a:cs typeface="+mj-lt"/>
              </a:rPr>
              <a:t> </a:t>
            </a:r>
            <a:r>
              <a:rPr lang="en-US" sz="3200" err="1">
                <a:solidFill>
                  <a:srgbClr val="444444"/>
                </a:solidFill>
                <a:ea typeface="+mj-lt"/>
                <a:cs typeface="+mj-lt"/>
              </a:rPr>
              <a:t>elgesys</a:t>
            </a:r>
            <a:r>
              <a:rPr lang="en-US" sz="3200">
                <a:solidFill>
                  <a:srgbClr val="444444"/>
                </a:solidFill>
                <a:ea typeface="+mj-lt"/>
                <a:cs typeface="+mj-lt"/>
              </a:rPr>
              <a:t>, </a:t>
            </a:r>
            <a:r>
              <a:rPr lang="en-US" sz="3200" err="1">
                <a:solidFill>
                  <a:srgbClr val="444444"/>
                </a:solidFill>
                <a:ea typeface="+mj-lt"/>
                <a:cs typeface="+mj-lt"/>
              </a:rPr>
              <a:t>neatitinkantis</a:t>
            </a:r>
            <a:r>
              <a:rPr lang="en-US" sz="3200">
                <a:solidFill>
                  <a:srgbClr val="444444"/>
                </a:solidFill>
                <a:ea typeface="+mj-lt"/>
                <a:cs typeface="+mj-lt"/>
              </a:rPr>
              <a:t> </a:t>
            </a:r>
            <a:r>
              <a:rPr lang="en-US" sz="3200" err="1">
                <a:solidFill>
                  <a:srgbClr val="444444"/>
                </a:solidFill>
                <a:ea typeface="+mj-lt"/>
                <a:cs typeface="+mj-lt"/>
              </a:rPr>
              <a:t>jiems</a:t>
            </a:r>
            <a:r>
              <a:rPr lang="en-US" sz="3200">
                <a:solidFill>
                  <a:srgbClr val="444444"/>
                </a:solidFill>
                <a:ea typeface="+mj-lt"/>
                <a:cs typeface="+mj-lt"/>
              </a:rPr>
              <a:t> </a:t>
            </a:r>
            <a:r>
              <a:rPr lang="en-US" sz="3200" err="1">
                <a:solidFill>
                  <a:srgbClr val="444444"/>
                </a:solidFill>
                <a:ea typeface="+mj-lt"/>
                <a:cs typeface="+mj-lt"/>
              </a:rPr>
              <a:t>suteiktų</a:t>
            </a:r>
            <a:r>
              <a:rPr lang="en-US" sz="3200">
                <a:solidFill>
                  <a:srgbClr val="444444"/>
                </a:solidFill>
                <a:ea typeface="+mj-lt"/>
                <a:cs typeface="+mj-lt"/>
              </a:rPr>
              <a:t> </a:t>
            </a:r>
            <a:r>
              <a:rPr lang="en-US" sz="3200" err="1">
                <a:solidFill>
                  <a:srgbClr val="444444"/>
                </a:solidFill>
                <a:ea typeface="+mj-lt"/>
                <a:cs typeface="+mj-lt"/>
              </a:rPr>
              <a:t>įgaliojimų</a:t>
            </a:r>
            <a:r>
              <a:rPr lang="en-US" sz="3200">
                <a:solidFill>
                  <a:srgbClr val="444444"/>
                </a:solidFill>
                <a:ea typeface="+mj-lt"/>
                <a:cs typeface="+mj-lt"/>
              </a:rPr>
              <a:t>, </a:t>
            </a:r>
            <a:r>
              <a:rPr lang="en-US" sz="3200" err="1">
                <a:solidFill>
                  <a:srgbClr val="444444"/>
                </a:solidFill>
                <a:ea typeface="+mj-lt"/>
                <a:cs typeface="+mj-lt"/>
              </a:rPr>
              <a:t>teisės</a:t>
            </a:r>
            <a:r>
              <a:rPr lang="en-US" sz="3200">
                <a:solidFill>
                  <a:srgbClr val="444444"/>
                </a:solidFill>
                <a:ea typeface="+mj-lt"/>
                <a:cs typeface="+mj-lt"/>
              </a:rPr>
              <a:t> </a:t>
            </a:r>
            <a:r>
              <a:rPr lang="en-US" sz="3200" err="1">
                <a:solidFill>
                  <a:srgbClr val="444444"/>
                </a:solidFill>
                <a:ea typeface="+mj-lt"/>
                <a:cs typeface="+mj-lt"/>
              </a:rPr>
              <a:t>aktuose</a:t>
            </a:r>
            <a:r>
              <a:rPr lang="en-US" sz="3200">
                <a:solidFill>
                  <a:srgbClr val="444444"/>
                </a:solidFill>
                <a:ea typeface="+mj-lt"/>
                <a:cs typeface="+mj-lt"/>
              </a:rPr>
              <a:t> </a:t>
            </a:r>
            <a:r>
              <a:rPr lang="en-US" sz="3200" err="1">
                <a:solidFill>
                  <a:srgbClr val="444444"/>
                </a:solidFill>
                <a:ea typeface="+mj-lt"/>
                <a:cs typeface="+mj-lt"/>
              </a:rPr>
              <a:t>ar</a:t>
            </a:r>
            <a:r>
              <a:rPr lang="en-US" sz="3200">
                <a:solidFill>
                  <a:srgbClr val="444444"/>
                </a:solidFill>
                <a:ea typeface="+mj-lt"/>
                <a:cs typeface="+mj-lt"/>
              </a:rPr>
              <a:t> </a:t>
            </a:r>
            <a:r>
              <a:rPr lang="en-US" sz="3200" err="1">
                <a:solidFill>
                  <a:srgbClr val="444444"/>
                </a:solidFill>
                <a:ea typeface="+mj-lt"/>
                <a:cs typeface="+mj-lt"/>
              </a:rPr>
              <a:t>įmonių</a:t>
            </a:r>
            <a:r>
              <a:rPr lang="en-US" sz="3200">
                <a:solidFill>
                  <a:srgbClr val="444444"/>
                </a:solidFill>
                <a:ea typeface="+mj-lt"/>
                <a:cs typeface="+mj-lt"/>
              </a:rPr>
              <a:t> </a:t>
            </a:r>
            <a:r>
              <a:rPr lang="en-US" sz="3200" err="1">
                <a:solidFill>
                  <a:srgbClr val="444444"/>
                </a:solidFill>
                <a:ea typeface="+mj-lt"/>
                <a:cs typeface="+mj-lt"/>
              </a:rPr>
              <a:t>vidaus</a:t>
            </a:r>
            <a:r>
              <a:rPr lang="en-US" sz="3200">
                <a:solidFill>
                  <a:srgbClr val="444444"/>
                </a:solidFill>
                <a:ea typeface="+mj-lt"/>
                <a:cs typeface="+mj-lt"/>
              </a:rPr>
              <a:t> </a:t>
            </a:r>
            <a:r>
              <a:rPr lang="en-US" sz="3200" err="1">
                <a:solidFill>
                  <a:srgbClr val="444444"/>
                </a:solidFill>
                <a:ea typeface="+mj-lt"/>
                <a:cs typeface="+mj-lt"/>
              </a:rPr>
              <a:t>taisyklėse</a:t>
            </a:r>
            <a:r>
              <a:rPr lang="en-US" sz="3200">
                <a:solidFill>
                  <a:srgbClr val="444444"/>
                </a:solidFill>
                <a:ea typeface="+mj-lt"/>
                <a:cs typeface="+mj-lt"/>
              </a:rPr>
              <a:t> </a:t>
            </a:r>
            <a:r>
              <a:rPr lang="en-US" sz="3200" err="1">
                <a:solidFill>
                  <a:srgbClr val="444444"/>
                </a:solidFill>
                <a:ea typeface="+mj-lt"/>
                <a:cs typeface="+mj-lt"/>
              </a:rPr>
              <a:t>nustatytų</a:t>
            </a:r>
            <a:r>
              <a:rPr lang="en-US" sz="3200">
                <a:solidFill>
                  <a:srgbClr val="444444"/>
                </a:solidFill>
                <a:ea typeface="+mj-lt"/>
                <a:cs typeface="+mj-lt"/>
              </a:rPr>
              <a:t> </a:t>
            </a:r>
            <a:r>
              <a:rPr lang="en-US" sz="3200" err="1">
                <a:solidFill>
                  <a:srgbClr val="444444"/>
                </a:solidFill>
                <a:ea typeface="+mj-lt"/>
                <a:cs typeface="+mj-lt"/>
              </a:rPr>
              <a:t>elgesio</a:t>
            </a:r>
            <a:r>
              <a:rPr lang="en-US" sz="3200">
                <a:solidFill>
                  <a:srgbClr val="444444"/>
                </a:solidFill>
                <a:ea typeface="+mj-lt"/>
                <a:cs typeface="+mj-lt"/>
              </a:rPr>
              <a:t> </a:t>
            </a:r>
            <a:r>
              <a:rPr lang="en-US" sz="3200" err="1">
                <a:solidFill>
                  <a:srgbClr val="444444"/>
                </a:solidFill>
                <a:ea typeface="+mj-lt"/>
                <a:cs typeface="+mj-lt"/>
              </a:rPr>
              <a:t>standartų</a:t>
            </a:r>
            <a:r>
              <a:rPr lang="en-US" sz="3200">
                <a:solidFill>
                  <a:srgbClr val="444444"/>
                </a:solidFill>
                <a:ea typeface="+mj-lt"/>
                <a:cs typeface="+mj-lt"/>
              </a:rPr>
              <a:t>, </a:t>
            </a:r>
            <a:r>
              <a:rPr lang="en-US" sz="3200" err="1">
                <a:solidFill>
                  <a:srgbClr val="444444"/>
                </a:solidFill>
                <a:ea typeface="+mj-lt"/>
                <a:cs typeface="+mj-lt"/>
              </a:rPr>
              <a:t>siekiant</a:t>
            </a:r>
            <a:r>
              <a:rPr lang="en-US" sz="3200">
                <a:solidFill>
                  <a:srgbClr val="444444"/>
                </a:solidFill>
                <a:ea typeface="+mj-lt"/>
                <a:cs typeface="+mj-lt"/>
              </a:rPr>
              <a:t> </a:t>
            </a:r>
            <a:r>
              <a:rPr lang="en-US" sz="3200" err="1">
                <a:solidFill>
                  <a:srgbClr val="444444"/>
                </a:solidFill>
                <a:ea typeface="+mj-lt"/>
                <a:cs typeface="+mj-lt"/>
              </a:rPr>
              <a:t>naudos</a:t>
            </a:r>
            <a:r>
              <a:rPr lang="en-US" sz="3200">
                <a:solidFill>
                  <a:srgbClr val="444444"/>
                </a:solidFill>
                <a:ea typeface="+mj-lt"/>
                <a:cs typeface="+mj-lt"/>
              </a:rPr>
              <a:t> </a:t>
            </a:r>
            <a:r>
              <a:rPr lang="en-US" sz="3200" err="1">
                <a:solidFill>
                  <a:srgbClr val="444444"/>
                </a:solidFill>
                <a:ea typeface="+mj-lt"/>
                <a:cs typeface="+mj-lt"/>
              </a:rPr>
              <a:t>sau</a:t>
            </a:r>
            <a:r>
              <a:rPr lang="en-US" sz="3200">
                <a:solidFill>
                  <a:srgbClr val="444444"/>
                </a:solidFill>
                <a:ea typeface="+mj-lt"/>
                <a:cs typeface="+mj-lt"/>
              </a:rPr>
              <a:t> </a:t>
            </a:r>
            <a:r>
              <a:rPr lang="en-US" sz="3200" err="1">
                <a:solidFill>
                  <a:srgbClr val="444444"/>
                </a:solidFill>
                <a:ea typeface="+mj-lt"/>
                <a:cs typeface="+mj-lt"/>
              </a:rPr>
              <a:t>ar</a:t>
            </a:r>
            <a:r>
              <a:rPr lang="en-US" sz="3200">
                <a:solidFill>
                  <a:srgbClr val="444444"/>
                </a:solidFill>
                <a:ea typeface="+mj-lt"/>
                <a:cs typeface="+mj-lt"/>
              </a:rPr>
              <a:t> </a:t>
            </a:r>
            <a:r>
              <a:rPr lang="en-US" sz="3200" err="1">
                <a:solidFill>
                  <a:srgbClr val="444444"/>
                </a:solidFill>
                <a:ea typeface="+mj-lt"/>
                <a:cs typeface="+mj-lt"/>
              </a:rPr>
              <a:t>kitiems</a:t>
            </a:r>
            <a:r>
              <a:rPr lang="en-US" sz="3200">
                <a:solidFill>
                  <a:srgbClr val="444444"/>
                </a:solidFill>
                <a:ea typeface="+mj-lt"/>
                <a:cs typeface="+mj-lt"/>
              </a:rPr>
              <a:t> </a:t>
            </a:r>
            <a:r>
              <a:rPr lang="en-US" sz="3200" err="1">
                <a:solidFill>
                  <a:srgbClr val="444444"/>
                </a:solidFill>
                <a:ea typeface="+mj-lt"/>
                <a:cs typeface="+mj-lt"/>
              </a:rPr>
              <a:t>asmenims</a:t>
            </a:r>
            <a:r>
              <a:rPr lang="en-US" sz="3200">
                <a:solidFill>
                  <a:srgbClr val="444444"/>
                </a:solidFill>
                <a:ea typeface="+mj-lt"/>
                <a:cs typeface="+mj-lt"/>
              </a:rPr>
              <a:t> </a:t>
            </a:r>
            <a:r>
              <a:rPr lang="en-US" sz="3200" err="1">
                <a:solidFill>
                  <a:srgbClr val="444444"/>
                </a:solidFill>
                <a:ea typeface="+mj-lt"/>
                <a:cs typeface="+mj-lt"/>
              </a:rPr>
              <a:t>ir</a:t>
            </a:r>
            <a:r>
              <a:rPr lang="en-US" sz="3200">
                <a:solidFill>
                  <a:srgbClr val="444444"/>
                </a:solidFill>
                <a:ea typeface="+mj-lt"/>
                <a:cs typeface="+mj-lt"/>
              </a:rPr>
              <a:t> </a:t>
            </a:r>
            <a:r>
              <a:rPr lang="en-US" sz="3200" err="1">
                <a:solidFill>
                  <a:srgbClr val="444444"/>
                </a:solidFill>
                <a:ea typeface="+mj-lt"/>
                <a:cs typeface="+mj-lt"/>
              </a:rPr>
              <a:t>taip</a:t>
            </a:r>
            <a:r>
              <a:rPr lang="en-US" sz="3200">
                <a:solidFill>
                  <a:srgbClr val="444444"/>
                </a:solidFill>
                <a:ea typeface="+mj-lt"/>
                <a:cs typeface="+mj-lt"/>
              </a:rPr>
              <a:t> </a:t>
            </a:r>
            <a:r>
              <a:rPr lang="en-US" sz="3200" err="1">
                <a:solidFill>
                  <a:srgbClr val="444444"/>
                </a:solidFill>
                <a:ea typeface="+mj-lt"/>
                <a:cs typeface="+mj-lt"/>
              </a:rPr>
              <a:t>pakenkiant</a:t>
            </a:r>
            <a:r>
              <a:rPr lang="en-US" sz="3200">
                <a:solidFill>
                  <a:srgbClr val="444444"/>
                </a:solidFill>
                <a:ea typeface="+mj-lt"/>
                <a:cs typeface="+mj-lt"/>
              </a:rPr>
              <a:t> </a:t>
            </a:r>
            <a:r>
              <a:rPr lang="en-US" sz="3200" err="1">
                <a:solidFill>
                  <a:srgbClr val="444444"/>
                </a:solidFill>
                <a:ea typeface="+mj-lt"/>
                <a:cs typeface="+mj-lt"/>
              </a:rPr>
              <a:t>valstybės</a:t>
            </a:r>
            <a:r>
              <a:rPr lang="en-US" sz="3200">
                <a:solidFill>
                  <a:srgbClr val="444444"/>
                </a:solidFill>
                <a:ea typeface="+mj-lt"/>
                <a:cs typeface="+mj-lt"/>
              </a:rPr>
              <a:t> </a:t>
            </a:r>
            <a:r>
              <a:rPr lang="en-US" sz="3200" err="1">
                <a:solidFill>
                  <a:srgbClr val="444444"/>
                </a:solidFill>
                <a:ea typeface="+mj-lt"/>
                <a:cs typeface="+mj-lt"/>
              </a:rPr>
              <a:t>ar</a:t>
            </a:r>
            <a:r>
              <a:rPr lang="en-US" sz="3200">
                <a:solidFill>
                  <a:srgbClr val="444444"/>
                </a:solidFill>
                <a:ea typeface="+mj-lt"/>
                <a:cs typeface="+mj-lt"/>
              </a:rPr>
              <a:t> </a:t>
            </a:r>
            <a:r>
              <a:rPr lang="en-US" sz="3200" err="1">
                <a:solidFill>
                  <a:srgbClr val="444444"/>
                </a:solidFill>
                <a:ea typeface="+mj-lt"/>
                <a:cs typeface="+mj-lt"/>
              </a:rPr>
              <a:t>atskirų</a:t>
            </a:r>
            <a:r>
              <a:rPr lang="en-US" sz="3200">
                <a:solidFill>
                  <a:srgbClr val="444444"/>
                </a:solidFill>
                <a:ea typeface="+mj-lt"/>
                <a:cs typeface="+mj-lt"/>
              </a:rPr>
              <a:t> </a:t>
            </a:r>
            <a:r>
              <a:rPr lang="en-US" sz="3200" err="1">
                <a:solidFill>
                  <a:srgbClr val="444444"/>
                </a:solidFill>
                <a:ea typeface="+mj-lt"/>
                <a:cs typeface="+mj-lt"/>
              </a:rPr>
              <a:t>fizinių</a:t>
            </a:r>
            <a:r>
              <a:rPr lang="en-US" sz="3200">
                <a:solidFill>
                  <a:srgbClr val="444444"/>
                </a:solidFill>
                <a:ea typeface="+mj-lt"/>
                <a:cs typeface="+mj-lt"/>
              </a:rPr>
              <a:t> </a:t>
            </a:r>
            <a:r>
              <a:rPr lang="en-US" sz="3200" err="1">
                <a:solidFill>
                  <a:srgbClr val="444444"/>
                </a:solidFill>
                <a:ea typeface="+mj-lt"/>
                <a:cs typeface="+mj-lt"/>
              </a:rPr>
              <a:t>arba</a:t>
            </a:r>
            <a:r>
              <a:rPr lang="en-US" sz="3200">
                <a:solidFill>
                  <a:srgbClr val="444444"/>
                </a:solidFill>
                <a:ea typeface="+mj-lt"/>
                <a:cs typeface="+mj-lt"/>
              </a:rPr>
              <a:t> </a:t>
            </a:r>
            <a:r>
              <a:rPr lang="en-US" sz="3200" err="1">
                <a:solidFill>
                  <a:srgbClr val="444444"/>
                </a:solidFill>
                <a:ea typeface="+mj-lt"/>
                <a:cs typeface="+mj-lt"/>
              </a:rPr>
              <a:t>juridinių</a:t>
            </a:r>
            <a:r>
              <a:rPr lang="en-US" sz="3200">
                <a:solidFill>
                  <a:srgbClr val="444444"/>
                </a:solidFill>
                <a:ea typeface="+mj-lt"/>
                <a:cs typeface="+mj-lt"/>
              </a:rPr>
              <a:t> </a:t>
            </a:r>
            <a:r>
              <a:rPr lang="en-US" sz="3200" err="1">
                <a:solidFill>
                  <a:srgbClr val="444444"/>
                </a:solidFill>
                <a:ea typeface="+mj-lt"/>
                <a:cs typeface="+mj-lt"/>
              </a:rPr>
              <a:t>asmenų</a:t>
            </a:r>
            <a:r>
              <a:rPr lang="en-US" sz="3200">
                <a:solidFill>
                  <a:srgbClr val="444444"/>
                </a:solidFill>
                <a:ea typeface="+mj-lt"/>
                <a:cs typeface="+mj-lt"/>
              </a:rPr>
              <a:t> </a:t>
            </a:r>
            <a:r>
              <a:rPr lang="en-US" sz="3200" err="1">
                <a:solidFill>
                  <a:srgbClr val="444444"/>
                </a:solidFill>
                <a:ea typeface="+mj-lt"/>
                <a:cs typeface="+mj-lt"/>
              </a:rPr>
              <a:t>interesams</a:t>
            </a:r>
            <a:br>
              <a:rPr lang="en-US" sz="3200">
                <a:ea typeface="+mj-lt"/>
                <a:cs typeface="+mj-lt"/>
              </a:rPr>
            </a:br>
            <a:r>
              <a:rPr lang="en-US" sz="3200">
                <a:ea typeface="+mn-lt"/>
                <a:cs typeface="+mn-lt"/>
              </a:rPr>
              <a:t>https://www.transparency.org/en/what-is-corruption</a:t>
            </a:r>
            <a:br>
              <a:rPr lang="en-US" sz="3200">
                <a:ea typeface="+mj-lt"/>
                <a:cs typeface="+mj-lt"/>
              </a:rPr>
            </a:br>
            <a:endParaRPr lang="en-US" sz="3200">
              <a:solidFill>
                <a:srgbClr val="444444"/>
              </a:solidFill>
              <a:cs typeface="Arial"/>
            </a:endParaRPr>
          </a:p>
        </p:txBody>
      </p:sp>
      <p:pic>
        <p:nvPicPr>
          <p:cNvPr id="4" name="Picture 3" descr="Arriving late to work, gossiping, making private calls ‘corruption’">
            <a:extLst>
              <a:ext uri="{FF2B5EF4-FFF2-40B4-BE49-F238E27FC236}">
                <a16:creationId xmlns:a16="http://schemas.microsoft.com/office/drawing/2014/main" id="{335D4C4F-9D23-5AB4-960E-1501CC6E5EA8}"/>
              </a:ext>
            </a:extLst>
          </p:cNvPr>
          <p:cNvPicPr>
            <a:picLocks noChangeAspect="1"/>
          </p:cNvPicPr>
          <p:nvPr/>
        </p:nvPicPr>
        <p:blipFill>
          <a:blip r:embed="rId2"/>
          <a:stretch>
            <a:fillRect/>
          </a:stretch>
        </p:blipFill>
        <p:spPr>
          <a:xfrm>
            <a:off x="9494352" y="4700542"/>
            <a:ext cx="8195273" cy="4929478"/>
          </a:xfrm>
          <a:prstGeom prst="rect">
            <a:avLst/>
          </a:prstGeom>
        </p:spPr>
      </p:pic>
    </p:spTree>
    <p:extLst>
      <p:ext uri="{BB962C8B-B14F-4D97-AF65-F5344CB8AC3E}">
        <p14:creationId xmlns:p14="http://schemas.microsoft.com/office/powerpoint/2010/main" val="579166254"/>
      </p:ext>
    </p:extLst>
  </p:cSld>
  <p:clrMapOvr>
    <a:masterClrMapping/>
  </p:clrMapOvr>
</p:sld>
</file>

<file path=ppt/theme/theme1.xml><?xml version="1.0" encoding="utf-8"?>
<a:theme xmlns:a="http://schemas.openxmlformats.org/drawingml/2006/main" name="Office Theme">
  <a:themeElements>
    <a:clrScheme name="Custom 4">
      <a:dk1>
        <a:srgbClr val="0C4178"/>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3008</Words>
  <Application>Microsoft Office PowerPoint</Application>
  <PresentationFormat>Custom</PresentationFormat>
  <Paragraphs>296</Paragraphs>
  <Slides>38</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38</vt:i4>
      </vt:variant>
    </vt:vector>
  </HeadingPairs>
  <TitlesOfParts>
    <vt:vector size="48" baseType="lpstr">
      <vt:lpstr>Arial</vt:lpstr>
      <vt:lpstr>Arial,Sans-Serif</vt:lpstr>
      <vt:lpstr>Calibri</vt:lpstr>
      <vt:lpstr>Segoe UI</vt:lpstr>
      <vt:lpstr>Symbol</vt:lpstr>
      <vt:lpstr>Space Grotesk</vt:lpstr>
      <vt:lpstr>Times New Roman</vt:lpstr>
      <vt:lpstr>Verdana</vt:lpstr>
      <vt:lpstr>Wingdings</vt:lpstr>
      <vt:lpstr>Office Theme</vt:lpstr>
      <vt:lpstr>PowerPoint Presentation</vt:lpstr>
      <vt:lpstr>MIELI NAUJOKAI,</vt:lpstr>
      <vt:lpstr>ŽŪDC DARBO TARYBOS VEIKLA</vt:lpstr>
      <vt:lpstr>KAIP KIEKVIENAS DARBUOTOJAS GALI PADĖTI DARBO TARYBAI VEIKLOJE  DT tikisi kiekvieno darbuotojo įsitraukimo į DT veiklą: tai prisidėtų prie geresnio sprendimų priėmimo proceso ir bendros įmonės veiklos efektyvumo, atsižvelgiant į visų suinteresuotųjų šalių poreikius.    KAIP AŠ, NEBŪDAMAS DARBO TARYBOS NARIU, GALIU PRISIDĖTI PRIE DT VEIKLOS:     </vt:lpstr>
      <vt:lpstr>KLIENTŲ APTARNAVIMO SKYRIUS</vt:lpstr>
      <vt:lpstr>Užklausų ir incidentų valdymo, lankytojų įeigos į patalpas kontrolės ir telefoninių pokalbių įrašymo, įrašų saugojimo ir naudojimo tvarka </vt:lpstr>
      <vt:lpstr>ŽŪDC Asmenų aptarnavimo standartas </vt:lpstr>
      <vt:lpstr>Pranešimų kanalas</vt:lpstr>
      <vt:lpstr>Korupcija – bet koks asmenų elgesys, neatitinkantis jiems suteiktų įgaliojimų, teisės aktuose ar įmonių vidaus taisyklėse nustatytų elgesio standartų, siekiant naudos sau ar kitiems asmenims ir taip pakenkiant valstybės ar atskirų fizinių arba juridinių asmenų interesams https://www.transparency.org/en/what-is-corruption </vt:lpstr>
      <vt:lpstr>Darnumo politika</vt:lpstr>
      <vt:lpstr>PowerPoint Presentation</vt:lpstr>
      <vt:lpstr>Informacijos saugumas (I)</vt:lpstr>
      <vt:lpstr>Informacijos saugumas (II)</vt:lpstr>
      <vt:lpstr>Informacijos saugumas (III)</vt:lpstr>
      <vt:lpstr>Išorinis reglamentavimas</vt:lpstr>
      <vt:lpstr>Bendradarbiavimas su NKSC</vt:lpstr>
      <vt:lpstr>Vidinis reglamentavimas</vt:lpstr>
      <vt:lpstr> ŽŪDC informacijos saugumo atsakomybės</vt:lpstr>
      <vt:lpstr> ISO 27001:2022 standartas</vt:lpstr>
      <vt:lpstr>ŽŪDC darbuotojų sąmoningumo ugdymas (I)</vt:lpstr>
      <vt:lpstr>ŽŪDC darbuotojų sąmoningumo ugdymas (II)</vt:lpstr>
      <vt:lpstr>Socialinės inžinerijos atakos prieš ŽŪDC darbuotojus (I)</vt:lpstr>
      <vt:lpstr>Socialinės inžinerijos atakos prieš ŽŪDC darbuotojus (II)</vt:lpstr>
      <vt:lpstr> Darbuotojų pareigos informacijos saugumo srityje</vt:lpstr>
      <vt:lpstr>Asmens duomenų apsauga ŽŪDC – kas svarbu?</vt:lpstr>
      <vt:lpstr>Duomenų apsaugos pareigūnai (DAP) ŽŪDC:</vt:lpstr>
      <vt:lpstr> </vt:lpstr>
      <vt:lpstr>Ką daryti įvykus asmens duomenų saugumo pažeidimui ar jį įtarus?</vt:lpstr>
      <vt:lpstr>Kokias teises turi pats darbuotojas, kai tai susiję su jo asmens duomenimis?</vt:lpstr>
      <vt:lpstr>Į ką dar svarbu atkreipti dėmesį darbuotojui? </vt:lpstr>
      <vt:lpstr>"KLYSTI – ŽMOGIŠKA, SUVERSTI KALTĘ KOMPIUTERIUI – DAR ŽMOGIŠKIAU"   -R. Orbenas-</vt:lpstr>
      <vt:lpstr>KOKIE MES ESAME?</vt:lpstr>
      <vt:lpstr>DOVANŲ POLITIKA</vt:lpstr>
      <vt:lpstr>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Vardas Pavardė</dc:title>
  <dc:creator>Admin</dc:creator>
  <cp:lastModifiedBy>Rita Latvytė</cp:lastModifiedBy>
  <cp:revision>4</cp:revision>
  <dcterms:created xsi:type="dcterms:W3CDTF">2023-02-15T09:24:42Z</dcterms:created>
  <dcterms:modified xsi:type="dcterms:W3CDTF">2024-04-19T11:33:57Z</dcterms:modified>
</cp:coreProperties>
</file>