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74" r:id="rId6"/>
    <p:sldId id="264" r:id="rId7"/>
    <p:sldId id="265" r:id="rId8"/>
    <p:sldId id="266" r:id="rId9"/>
    <p:sldId id="267" r:id="rId10"/>
    <p:sldId id="268" r:id="rId11"/>
    <p:sldId id="272" r:id="rId12"/>
    <p:sldId id="295" r:id="rId13"/>
    <p:sldId id="269" r:id="rId14"/>
    <p:sldId id="273" r:id="rId15"/>
    <p:sldId id="270" r:id="rId16"/>
    <p:sldId id="285" r:id="rId17"/>
    <p:sldId id="278" r:id="rId18"/>
    <p:sldId id="279" r:id="rId19"/>
    <p:sldId id="280" r:id="rId20"/>
    <p:sldId id="282" r:id="rId21"/>
    <p:sldId id="281" r:id="rId22"/>
    <p:sldId id="288" r:id="rId23"/>
    <p:sldId id="292" r:id="rId24"/>
    <p:sldId id="289" r:id="rId25"/>
    <p:sldId id="294" r:id="rId26"/>
    <p:sldId id="286" r:id="rId27"/>
    <p:sldId id="287" r:id="rId28"/>
    <p:sldId id="290" r:id="rId29"/>
    <p:sldId id="291" r:id="rId30"/>
    <p:sldId id="293" r:id="rId31"/>
    <p:sldId id="261" r:id="rId32"/>
  </p:sldIdLst>
  <p:sldSz cx="19007138" cy="1069181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342261-EDF8-4912-BF56-0ACB42D22128}">
          <p14:sldIdLst>
            <p14:sldId id="256"/>
            <p14:sldId id="257"/>
            <p14:sldId id="258"/>
            <p14:sldId id="259"/>
            <p14:sldId id="274"/>
            <p14:sldId id="264"/>
            <p14:sldId id="265"/>
            <p14:sldId id="266"/>
            <p14:sldId id="267"/>
            <p14:sldId id="268"/>
            <p14:sldId id="272"/>
            <p14:sldId id="295"/>
            <p14:sldId id="269"/>
            <p14:sldId id="273"/>
            <p14:sldId id="270"/>
            <p14:sldId id="285"/>
            <p14:sldId id="278"/>
            <p14:sldId id="279"/>
            <p14:sldId id="280"/>
            <p14:sldId id="282"/>
          </p14:sldIdLst>
        </p14:section>
        <p14:section name="Untitled Section" id="{A748F283-F390-434E-B7CA-A50330D256B7}">
          <p14:sldIdLst>
            <p14:sldId id="281"/>
            <p14:sldId id="288"/>
            <p14:sldId id="292"/>
            <p14:sldId id="289"/>
            <p14:sldId id="294"/>
            <p14:sldId id="286"/>
            <p14:sldId id="287"/>
            <p14:sldId id="290"/>
            <p14:sldId id="291"/>
            <p14:sldId id="293"/>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178"/>
    <a:srgbClr val="91AB9E"/>
    <a:srgbClr val="082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4712" autoAdjust="0"/>
  </p:normalViewPr>
  <p:slideViewPr>
    <p:cSldViewPr snapToGrid="0">
      <p:cViewPr varScale="1">
        <p:scale>
          <a:sx n="35" d="100"/>
          <a:sy n="35" d="100"/>
        </p:scale>
        <p:origin x="56" y="1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3737D-61DF-4E06-AA72-3AA01D466723}" type="doc">
      <dgm:prSet loTypeId="urn:diagrams.loki3.com/BracketList" loCatId="list" qsTypeId="urn:microsoft.com/office/officeart/2005/8/quickstyle/simple1" qsCatId="simple" csTypeId="urn:microsoft.com/office/officeart/2005/8/colors/accent1_1" csCatId="accent1" phldr="1"/>
      <dgm:spPr/>
      <dgm:t>
        <a:bodyPr/>
        <a:lstStyle/>
        <a:p>
          <a:endParaRPr lang="en-US"/>
        </a:p>
      </dgm:t>
    </dgm:pt>
    <dgm:pt modelId="{FF6A283B-4E97-4D21-8B72-5065EFD2DAAD}">
      <dgm:prSet phldrT="[Text]" custT="1"/>
      <dgm:spPr/>
      <dgm:t>
        <a:bodyPr/>
        <a:lstStyle/>
        <a:p>
          <a:r>
            <a:rPr lang="lt-LT" sz="3600" b="1" dirty="0">
              <a:solidFill>
                <a:srgbClr val="00B050"/>
              </a:solidFill>
              <a:latin typeface="Times New Roman" panose="02020603050405020304" pitchFamily="18" charset="0"/>
              <a:cs typeface="Times New Roman" panose="02020603050405020304" pitchFamily="18" charset="0"/>
            </a:rPr>
            <a:t>Darbuotojai gali</a:t>
          </a:r>
          <a:endParaRPr lang="en-US" sz="3600" b="1" dirty="0">
            <a:solidFill>
              <a:srgbClr val="00B050"/>
            </a:solidFill>
            <a:latin typeface="Times New Roman" panose="02020603050405020304" pitchFamily="18" charset="0"/>
            <a:cs typeface="Times New Roman" panose="02020603050405020304" pitchFamily="18" charset="0"/>
          </a:endParaRPr>
        </a:p>
      </dgm:t>
    </dgm:pt>
    <dgm:pt modelId="{77651FE3-7102-43BB-98C5-BF94D1839A97}" type="parTrans" cxnId="{D53BB793-B826-4939-87E9-1F13B0FE60AD}">
      <dgm:prSet/>
      <dgm:spPr/>
      <dgm:t>
        <a:bodyPr/>
        <a:lstStyle/>
        <a:p>
          <a:endParaRPr lang="en-US">
            <a:latin typeface="Times New Roman" panose="02020603050405020304" pitchFamily="18" charset="0"/>
            <a:cs typeface="Times New Roman" panose="02020603050405020304" pitchFamily="18" charset="0"/>
          </a:endParaRPr>
        </a:p>
      </dgm:t>
    </dgm:pt>
    <dgm:pt modelId="{45CA3557-3FED-4D9B-977E-05DC3F09BCCD}" type="sibTrans" cxnId="{D53BB793-B826-4939-87E9-1F13B0FE60AD}">
      <dgm:prSet/>
      <dgm:spPr/>
      <dgm:t>
        <a:bodyPr/>
        <a:lstStyle/>
        <a:p>
          <a:endParaRPr lang="en-US">
            <a:latin typeface="Times New Roman" panose="02020603050405020304" pitchFamily="18" charset="0"/>
            <a:cs typeface="Times New Roman" panose="02020603050405020304" pitchFamily="18" charset="0"/>
          </a:endParaRPr>
        </a:p>
      </dgm:t>
    </dgm:pt>
    <dgm:pt modelId="{79DD9106-276F-40D0-8EB9-6811335DB627}">
      <dgm:prSet phldrT="[Text]" custT="1"/>
      <dgm:spPr/>
      <dgm:t>
        <a:bodyPr/>
        <a:lstStyle/>
        <a:p>
          <a:pPr algn="l"/>
          <a:r>
            <a:rPr lang="lt-LT" sz="1800" dirty="0">
              <a:latin typeface="+mj-lt"/>
              <a:cs typeface="Times New Roman" panose="02020603050405020304" pitchFamily="18" charset="0"/>
            </a:rPr>
            <a:t> </a:t>
          </a:r>
          <a:r>
            <a:rPr lang="lt-LT" sz="3200" b="1" dirty="0">
              <a:latin typeface="+mn-lt"/>
              <a:ea typeface="+mn-ea"/>
              <a:cs typeface="Times New Roman" panose="02020603050405020304" pitchFamily="18" charset="0"/>
            </a:rPr>
            <a:t>priimti, teikti </a:t>
          </a:r>
          <a:r>
            <a:rPr lang="lt-LT" sz="3200" b="1" dirty="0">
              <a:solidFill>
                <a:srgbClr val="00B050"/>
              </a:solidFill>
              <a:latin typeface="+mn-lt"/>
              <a:ea typeface="+mn-ea"/>
              <a:cs typeface="Times New Roman" panose="02020603050405020304" pitchFamily="18" charset="0"/>
            </a:rPr>
            <a:t>pagal tarptautinį protokolą oficialias reprezentacijai skirtas dovanas</a:t>
          </a:r>
          <a:r>
            <a:rPr lang="lt-LT" sz="3200" dirty="0">
              <a:latin typeface="+mn-lt"/>
              <a:ea typeface="+mn-ea"/>
              <a:cs typeface="Times New Roman" panose="02020603050405020304" pitchFamily="18" charset="0"/>
            </a:rPr>
            <a:t>;</a:t>
          </a:r>
          <a:endParaRPr lang="en-US" sz="3200" dirty="0">
            <a:latin typeface="+mn-lt"/>
            <a:ea typeface="+mn-ea"/>
            <a:cs typeface="Times New Roman" panose="02020603050405020304" pitchFamily="18" charset="0"/>
          </a:endParaRPr>
        </a:p>
      </dgm:t>
    </dgm:pt>
    <dgm:pt modelId="{1A5F7B96-474B-4094-B359-594C2660E76C}" type="parTrans" cxnId="{6ECD1554-08EC-4D1D-B39A-AD9D0C534910}">
      <dgm:prSet/>
      <dgm:spPr/>
      <dgm:t>
        <a:bodyPr/>
        <a:lstStyle/>
        <a:p>
          <a:endParaRPr lang="en-US">
            <a:latin typeface="Times New Roman" panose="02020603050405020304" pitchFamily="18" charset="0"/>
            <a:cs typeface="Times New Roman" panose="02020603050405020304" pitchFamily="18" charset="0"/>
          </a:endParaRPr>
        </a:p>
      </dgm:t>
    </dgm:pt>
    <dgm:pt modelId="{127E889D-0E71-4C62-B2DD-D71B28EE1DF9}" type="sibTrans" cxnId="{6ECD1554-08EC-4D1D-B39A-AD9D0C534910}">
      <dgm:prSet/>
      <dgm:spPr/>
      <dgm:t>
        <a:bodyPr/>
        <a:lstStyle/>
        <a:p>
          <a:endParaRPr lang="en-US">
            <a:latin typeface="Times New Roman" panose="02020603050405020304" pitchFamily="18" charset="0"/>
            <a:cs typeface="Times New Roman" panose="02020603050405020304" pitchFamily="18" charset="0"/>
          </a:endParaRPr>
        </a:p>
      </dgm:t>
    </dgm:pt>
    <dgm:pt modelId="{7488B8D7-CAA7-47F6-B3F2-E631921D8689}">
      <dgm:prSet phldrT="[Text]" custT="1"/>
      <dgm:spPr/>
      <dgm:t>
        <a:bodyPr/>
        <a:lstStyle/>
        <a:p>
          <a:r>
            <a:rPr lang="lt-LT" sz="3200" b="1" dirty="0">
              <a:solidFill>
                <a:srgbClr val="FF0000"/>
              </a:solidFill>
              <a:latin typeface="+mn-lt"/>
              <a:cs typeface="Times New Roman" panose="02020603050405020304" pitchFamily="18" charset="0"/>
            </a:rPr>
            <a:t>Darbuotojams draudžiamos</a:t>
          </a:r>
          <a:endParaRPr lang="en-US" sz="3200" b="1" dirty="0">
            <a:solidFill>
              <a:srgbClr val="FF0000"/>
            </a:solidFill>
            <a:latin typeface="+mn-lt"/>
            <a:cs typeface="Times New Roman" panose="02020603050405020304" pitchFamily="18" charset="0"/>
          </a:endParaRPr>
        </a:p>
      </dgm:t>
    </dgm:pt>
    <dgm:pt modelId="{341FD5D8-87C8-456E-B757-D7A6123C3424}" type="parTrans" cxnId="{3BAD64AC-1EAB-43B6-B38D-7EEECBA8595E}">
      <dgm:prSet/>
      <dgm:spPr/>
      <dgm:t>
        <a:bodyPr/>
        <a:lstStyle/>
        <a:p>
          <a:endParaRPr lang="en-US">
            <a:latin typeface="Times New Roman" panose="02020603050405020304" pitchFamily="18" charset="0"/>
            <a:cs typeface="Times New Roman" panose="02020603050405020304" pitchFamily="18" charset="0"/>
          </a:endParaRPr>
        </a:p>
      </dgm:t>
    </dgm:pt>
    <dgm:pt modelId="{CEF89495-CCBF-42E1-914F-0A64D56A2608}" type="sibTrans" cxnId="{3BAD64AC-1EAB-43B6-B38D-7EEECBA8595E}">
      <dgm:prSet/>
      <dgm:spPr/>
      <dgm:t>
        <a:bodyPr/>
        <a:lstStyle/>
        <a:p>
          <a:endParaRPr lang="en-US">
            <a:latin typeface="Times New Roman" panose="02020603050405020304" pitchFamily="18" charset="0"/>
            <a:cs typeface="Times New Roman" panose="02020603050405020304" pitchFamily="18" charset="0"/>
          </a:endParaRPr>
        </a:p>
      </dgm:t>
    </dgm:pt>
    <dgm:pt modelId="{B9B841B6-04B5-4B25-8A79-5A55A7911ECE}">
      <dgm:prSet phldrT="[Text]" custT="1"/>
      <dgm:spPr/>
      <dgm:t>
        <a:bodyPr/>
        <a:lstStyle/>
        <a:p>
          <a:pPr algn="just"/>
          <a:r>
            <a:rPr lang="lt-LT" sz="3200" b="1" dirty="0">
              <a:solidFill>
                <a:srgbClr val="FF0000"/>
              </a:solidFill>
              <a:latin typeface="+mn-lt"/>
              <a:ea typeface="+mn-ea"/>
              <a:cs typeface="Times New Roman" panose="02020603050405020304" pitchFamily="18" charset="0"/>
            </a:rPr>
            <a:t>reprezentacijai skirtos dovanos </a:t>
          </a:r>
          <a:r>
            <a:rPr lang="lt-LT" sz="3200" dirty="0">
              <a:latin typeface="+mn-lt"/>
              <a:ea typeface="+mn-ea"/>
              <a:cs typeface="Times New Roman" panose="02020603050405020304" pitchFamily="18" charset="0"/>
            </a:rPr>
            <a:t>su valstybės, įstaigos, bendrovės ir kitokia simbolika;</a:t>
          </a:r>
          <a:endParaRPr lang="en-US" sz="3200" dirty="0">
            <a:latin typeface="+mn-lt"/>
            <a:cs typeface="Times New Roman" panose="02020603050405020304" pitchFamily="18" charset="0"/>
          </a:endParaRPr>
        </a:p>
      </dgm:t>
    </dgm:pt>
    <dgm:pt modelId="{6A42C9B5-445D-4C01-B1AE-22DBF2FE095C}" type="parTrans" cxnId="{D112ACFD-3885-4975-B83D-0EC664810C9C}">
      <dgm:prSet/>
      <dgm:spPr/>
      <dgm:t>
        <a:bodyPr/>
        <a:lstStyle/>
        <a:p>
          <a:endParaRPr lang="en-US">
            <a:latin typeface="Times New Roman" panose="02020603050405020304" pitchFamily="18" charset="0"/>
            <a:cs typeface="Times New Roman" panose="02020603050405020304" pitchFamily="18" charset="0"/>
          </a:endParaRPr>
        </a:p>
      </dgm:t>
    </dgm:pt>
    <dgm:pt modelId="{6813A0AA-A330-4051-83C9-6124B070CFFA}" type="sibTrans" cxnId="{D112ACFD-3885-4975-B83D-0EC664810C9C}">
      <dgm:prSet/>
      <dgm:spPr/>
      <dgm:t>
        <a:bodyPr/>
        <a:lstStyle/>
        <a:p>
          <a:endParaRPr lang="en-US">
            <a:latin typeface="Times New Roman" panose="02020603050405020304" pitchFamily="18" charset="0"/>
            <a:cs typeface="Times New Roman" panose="02020603050405020304" pitchFamily="18" charset="0"/>
          </a:endParaRPr>
        </a:p>
      </dgm:t>
    </dgm:pt>
    <dgm:pt modelId="{83A69A4B-5F4B-4F8D-BADA-970971AEAC8B}">
      <dgm:prSet phldrT="[Text]" custT="1"/>
      <dgm:spPr/>
      <dgm:t>
        <a:bodyPr/>
        <a:lstStyle/>
        <a:p>
          <a:pPr algn="l"/>
          <a:r>
            <a:rPr lang="en-US" sz="3200" dirty="0" err="1">
              <a:latin typeface="+mn-lt"/>
              <a:ea typeface="+mn-ea"/>
              <a:cs typeface="Times New Roman" panose="02020603050405020304" pitchFamily="18" charset="0"/>
            </a:rPr>
            <a:t>paslaugos</a:t>
          </a:r>
          <a:r>
            <a:rPr lang="en-US" sz="3200" dirty="0">
              <a:latin typeface="+mn-lt"/>
              <a:ea typeface="+mn-ea"/>
              <a:cs typeface="Times New Roman" panose="02020603050405020304" pitchFamily="18" charset="0"/>
            </a:rPr>
            <a:t>, </a:t>
          </a:r>
          <a:r>
            <a:rPr lang="en-US" sz="3200" dirty="0" err="1">
              <a:latin typeface="+mn-lt"/>
              <a:ea typeface="+mn-ea"/>
              <a:cs typeface="Times New Roman" panose="02020603050405020304" pitchFamily="18" charset="0"/>
            </a:rPr>
            <a:t>kuriomis</a:t>
          </a:r>
          <a:r>
            <a:rPr lang="en-US" sz="3200" dirty="0">
              <a:latin typeface="+mn-lt"/>
              <a:ea typeface="+mn-ea"/>
              <a:cs typeface="Times New Roman" panose="02020603050405020304" pitchFamily="18" charset="0"/>
            </a:rPr>
            <a:t> </a:t>
          </a:r>
          <a:r>
            <a:rPr lang="en-US" sz="3200" dirty="0" err="1">
              <a:latin typeface="+mn-lt"/>
              <a:ea typeface="+mn-ea"/>
              <a:cs typeface="Times New Roman" panose="02020603050405020304" pitchFamily="18" charset="0"/>
            </a:rPr>
            <a:t>naudojamasi</a:t>
          </a:r>
          <a:r>
            <a:rPr lang="en-US" sz="3200" dirty="0">
              <a:latin typeface="+mn-lt"/>
              <a:ea typeface="+mn-ea"/>
              <a:cs typeface="Times New Roman" panose="02020603050405020304" pitchFamily="18" charset="0"/>
            </a:rPr>
            <a:t> </a:t>
          </a:r>
          <a:r>
            <a:rPr lang="en-US" sz="3200" dirty="0" err="1">
              <a:latin typeface="+mn-lt"/>
              <a:ea typeface="+mn-ea"/>
              <a:cs typeface="Times New Roman" panose="02020603050405020304" pitchFamily="18" charset="0"/>
            </a:rPr>
            <a:t>tarnybiniais</a:t>
          </a:r>
          <a:r>
            <a:rPr lang="en-US" sz="3200" dirty="0">
              <a:latin typeface="+mn-lt"/>
              <a:ea typeface="+mn-ea"/>
              <a:cs typeface="Times New Roman" panose="02020603050405020304" pitchFamily="18" charset="0"/>
            </a:rPr>
            <a:t> </a:t>
          </a:r>
          <a:r>
            <a:rPr lang="en-US" sz="3200" dirty="0" err="1">
              <a:latin typeface="+mn-lt"/>
              <a:ea typeface="+mn-ea"/>
              <a:cs typeface="Times New Roman" panose="02020603050405020304" pitchFamily="18" charset="0"/>
            </a:rPr>
            <a:t>tikslais</a:t>
          </a:r>
          <a:r>
            <a:rPr lang="lt-LT" sz="3200" dirty="0">
              <a:latin typeface="+mn-lt"/>
              <a:ea typeface="+mn-ea"/>
              <a:cs typeface="Times New Roman" panose="02020603050405020304" pitchFamily="18" charset="0"/>
            </a:rPr>
            <a:t>.</a:t>
          </a:r>
          <a:endParaRPr lang="en-US" sz="3200" dirty="0">
            <a:latin typeface="+mn-lt"/>
            <a:cs typeface="Times New Roman" panose="02020603050405020304" pitchFamily="18" charset="0"/>
          </a:endParaRPr>
        </a:p>
      </dgm:t>
    </dgm:pt>
    <dgm:pt modelId="{DC737178-282B-44D5-A6A7-33E3A346BB9D}" type="parTrans" cxnId="{6BF70CEB-B11C-4C38-903F-79A609009859}">
      <dgm:prSet/>
      <dgm:spPr/>
      <dgm:t>
        <a:bodyPr/>
        <a:lstStyle/>
        <a:p>
          <a:endParaRPr lang="en-US">
            <a:latin typeface="Times New Roman" panose="02020603050405020304" pitchFamily="18" charset="0"/>
            <a:cs typeface="Times New Roman" panose="02020603050405020304" pitchFamily="18" charset="0"/>
          </a:endParaRPr>
        </a:p>
      </dgm:t>
    </dgm:pt>
    <dgm:pt modelId="{DCD0A027-F9B8-49B7-B7CD-AA0282FE2281}" type="sibTrans" cxnId="{6BF70CEB-B11C-4C38-903F-79A609009859}">
      <dgm:prSet/>
      <dgm:spPr/>
      <dgm:t>
        <a:bodyPr/>
        <a:lstStyle/>
        <a:p>
          <a:endParaRPr lang="en-US">
            <a:latin typeface="Times New Roman" panose="02020603050405020304" pitchFamily="18" charset="0"/>
            <a:cs typeface="Times New Roman" panose="02020603050405020304" pitchFamily="18" charset="0"/>
          </a:endParaRPr>
        </a:p>
      </dgm:t>
    </dgm:pt>
    <dgm:pt modelId="{6D47EA02-65B7-43D7-9C9C-CDAFE9521488}">
      <dgm:prSet phldrT="[Text]" custT="1"/>
      <dgm:spPr/>
      <dgm:t>
        <a:bodyPr/>
        <a:lstStyle/>
        <a:p>
          <a:pPr algn="l"/>
          <a:r>
            <a:rPr lang="lt-LT" sz="3200" b="1" dirty="0">
              <a:latin typeface="+mn-lt"/>
              <a:ea typeface="+mn-ea"/>
              <a:cs typeface="Times New Roman" panose="02020603050405020304" pitchFamily="18" charset="0"/>
            </a:rPr>
            <a:t>rodyti / priimti siūlomą svetingumą </a:t>
          </a:r>
          <a:r>
            <a:rPr lang="lt-LT" sz="3200" i="1" dirty="0">
              <a:latin typeface="+mn-lt"/>
              <a:ea typeface="+mn-ea"/>
              <a:cs typeface="Times New Roman" panose="02020603050405020304" pitchFamily="18" charset="0"/>
            </a:rPr>
            <a:t>(pvz., dalyvauti parodose, konferencijose ir pan.)</a:t>
          </a:r>
          <a:r>
            <a:rPr lang="lt-LT" sz="3200" dirty="0">
              <a:latin typeface="+mn-lt"/>
              <a:ea typeface="+mn-ea"/>
              <a:cs typeface="Times New Roman" panose="02020603050405020304" pitchFamily="18" charset="0"/>
            </a:rPr>
            <a:t>, jei tokios dovanos / demonstruojamas svetingumas turi aiškiai išreikštą </a:t>
          </a:r>
          <a:r>
            <a:rPr lang="lt-LT" sz="3200" b="1" dirty="0">
              <a:latin typeface="+mn-lt"/>
              <a:ea typeface="+mn-ea"/>
              <a:cs typeface="Times New Roman" panose="02020603050405020304" pitchFamily="18" charset="0"/>
            </a:rPr>
            <a:t>tarnybinių santykių palaikymo tikslą ir yra skirtos tik bendradarbiavimui su valstybinėmis ir / ar tarptautinėmis organizacijomis stiprinti</a:t>
          </a:r>
          <a:r>
            <a:rPr lang="lt-LT" sz="3200" dirty="0">
              <a:latin typeface="+mn-lt"/>
              <a:ea typeface="+mn-ea"/>
              <a:cs typeface="Times New Roman" panose="02020603050405020304" pitchFamily="18" charset="0"/>
            </a:rPr>
            <a:t>.</a:t>
          </a:r>
          <a:endParaRPr lang="en-US" sz="3200" dirty="0">
            <a:latin typeface="+mn-lt"/>
            <a:ea typeface="+mn-ea"/>
            <a:cs typeface="Times New Roman" panose="02020603050405020304" pitchFamily="18" charset="0"/>
          </a:endParaRPr>
        </a:p>
      </dgm:t>
    </dgm:pt>
    <dgm:pt modelId="{DDE2C6EA-1BF9-4A4B-9C23-7119E0725AD5}" type="parTrans" cxnId="{0E0CBA46-F116-43F5-BF71-41D83956F6C2}">
      <dgm:prSet/>
      <dgm:spPr/>
      <dgm:t>
        <a:bodyPr/>
        <a:lstStyle/>
        <a:p>
          <a:endParaRPr lang="en-US"/>
        </a:p>
      </dgm:t>
    </dgm:pt>
    <dgm:pt modelId="{1AF4F7D1-B4A3-48E7-92F8-26EAB18D0933}" type="sibTrans" cxnId="{0E0CBA46-F116-43F5-BF71-41D83956F6C2}">
      <dgm:prSet/>
      <dgm:spPr/>
      <dgm:t>
        <a:bodyPr/>
        <a:lstStyle/>
        <a:p>
          <a:endParaRPr lang="en-US"/>
        </a:p>
      </dgm:t>
    </dgm:pt>
    <dgm:pt modelId="{7BEA962F-42CE-466F-9248-7A28288BD4D6}">
      <dgm:prSet phldrT="[Text]" custT="1"/>
      <dgm:spPr/>
      <dgm:t>
        <a:bodyPr/>
        <a:lstStyle/>
        <a:p>
          <a:pPr algn="l"/>
          <a:r>
            <a:rPr lang="lt-LT" sz="3200" b="1" dirty="0">
              <a:solidFill>
                <a:srgbClr val="FF0000"/>
              </a:solidFill>
              <a:latin typeface="+mn-lt"/>
              <a:ea typeface="+mn-ea"/>
              <a:cs typeface="Times New Roman" panose="02020603050405020304" pitchFamily="18" charset="0"/>
            </a:rPr>
            <a:t>dovanos pagal tradicijas</a:t>
          </a:r>
          <a:r>
            <a:rPr lang="lt-LT" sz="3200" dirty="0">
              <a:latin typeface="+mn-lt"/>
              <a:ea typeface="+mn-ea"/>
              <a:cs typeface="Times New Roman" panose="02020603050405020304" pitchFamily="18" charset="0"/>
            </a:rPr>
            <a:t>, kurios įprastai yra susijusios su asmens tarnybinėmis pareigomis;</a:t>
          </a:r>
          <a:endParaRPr lang="en-US" sz="3200" dirty="0">
            <a:latin typeface="+mn-lt"/>
            <a:cs typeface="Times New Roman" panose="02020603050405020304" pitchFamily="18" charset="0"/>
          </a:endParaRPr>
        </a:p>
      </dgm:t>
    </dgm:pt>
    <dgm:pt modelId="{CAE38E77-BEE9-49FD-9E30-A82D6C997723}" type="parTrans" cxnId="{01FC6556-B379-4988-9D64-09D2EFE64749}">
      <dgm:prSet/>
      <dgm:spPr/>
      <dgm:t>
        <a:bodyPr/>
        <a:lstStyle/>
        <a:p>
          <a:endParaRPr lang="en-US"/>
        </a:p>
      </dgm:t>
    </dgm:pt>
    <dgm:pt modelId="{057208B4-DE5A-490A-A688-610A5D4EC7FD}" type="sibTrans" cxnId="{01FC6556-B379-4988-9D64-09D2EFE64749}">
      <dgm:prSet/>
      <dgm:spPr/>
      <dgm:t>
        <a:bodyPr/>
        <a:lstStyle/>
        <a:p>
          <a:endParaRPr lang="en-US"/>
        </a:p>
      </dgm:t>
    </dgm:pt>
    <dgm:pt modelId="{4DA96DF1-B70F-47A7-8288-EE782EFE168B}" type="pres">
      <dgm:prSet presAssocID="{8243737D-61DF-4E06-AA72-3AA01D466723}" presName="Name0" presStyleCnt="0">
        <dgm:presLayoutVars>
          <dgm:dir/>
          <dgm:animLvl val="lvl"/>
          <dgm:resizeHandles val="exact"/>
        </dgm:presLayoutVars>
      </dgm:prSet>
      <dgm:spPr/>
    </dgm:pt>
    <dgm:pt modelId="{25182424-3A70-477C-B5D5-C293D8026C1F}" type="pres">
      <dgm:prSet presAssocID="{FF6A283B-4E97-4D21-8B72-5065EFD2DAAD}" presName="linNode" presStyleCnt="0"/>
      <dgm:spPr/>
    </dgm:pt>
    <dgm:pt modelId="{85ADE3F0-9B84-4D07-8CFD-8AE04833CBF1}" type="pres">
      <dgm:prSet presAssocID="{FF6A283B-4E97-4D21-8B72-5065EFD2DAAD}" presName="parTx" presStyleLbl="revTx" presStyleIdx="0" presStyleCnt="2">
        <dgm:presLayoutVars>
          <dgm:chMax val="1"/>
          <dgm:bulletEnabled val="1"/>
        </dgm:presLayoutVars>
      </dgm:prSet>
      <dgm:spPr/>
    </dgm:pt>
    <dgm:pt modelId="{E806C193-A271-4A53-A057-90FED0E80FE4}" type="pres">
      <dgm:prSet presAssocID="{FF6A283B-4E97-4D21-8B72-5065EFD2DAAD}" presName="bracket" presStyleLbl="parChTrans1D1" presStyleIdx="0" presStyleCnt="2"/>
      <dgm:spPr/>
    </dgm:pt>
    <dgm:pt modelId="{3686D9BE-0BB8-4741-9655-3613F1AED58C}" type="pres">
      <dgm:prSet presAssocID="{FF6A283B-4E97-4D21-8B72-5065EFD2DAAD}" presName="spH" presStyleCnt="0"/>
      <dgm:spPr/>
    </dgm:pt>
    <dgm:pt modelId="{B09AABA8-17B1-45AE-88E6-FD7BB1A2420C}" type="pres">
      <dgm:prSet presAssocID="{FF6A283B-4E97-4D21-8B72-5065EFD2DAAD}" presName="desTx" presStyleLbl="node1" presStyleIdx="0" presStyleCnt="2">
        <dgm:presLayoutVars>
          <dgm:bulletEnabled val="1"/>
        </dgm:presLayoutVars>
      </dgm:prSet>
      <dgm:spPr/>
    </dgm:pt>
    <dgm:pt modelId="{583369CB-4DE5-49E5-8532-D2221E70CB6A}" type="pres">
      <dgm:prSet presAssocID="{45CA3557-3FED-4D9B-977E-05DC3F09BCCD}" presName="spV" presStyleCnt="0"/>
      <dgm:spPr/>
    </dgm:pt>
    <dgm:pt modelId="{B11DD484-5BF0-4D9B-B8FC-1099D68AC5BA}" type="pres">
      <dgm:prSet presAssocID="{7488B8D7-CAA7-47F6-B3F2-E631921D8689}" presName="linNode" presStyleCnt="0"/>
      <dgm:spPr/>
    </dgm:pt>
    <dgm:pt modelId="{2A655BE5-623B-49E3-A07F-6C3588A4B9B4}" type="pres">
      <dgm:prSet presAssocID="{7488B8D7-CAA7-47F6-B3F2-E631921D8689}" presName="parTx" presStyleLbl="revTx" presStyleIdx="1" presStyleCnt="2">
        <dgm:presLayoutVars>
          <dgm:chMax val="1"/>
          <dgm:bulletEnabled val="1"/>
        </dgm:presLayoutVars>
      </dgm:prSet>
      <dgm:spPr/>
    </dgm:pt>
    <dgm:pt modelId="{AC610AA7-95D9-46C5-844B-E32B8236EAF9}" type="pres">
      <dgm:prSet presAssocID="{7488B8D7-CAA7-47F6-B3F2-E631921D8689}" presName="bracket" presStyleLbl="parChTrans1D1" presStyleIdx="1" presStyleCnt="2"/>
      <dgm:spPr/>
    </dgm:pt>
    <dgm:pt modelId="{FB0E9C79-B589-4BE4-9242-7D097FEDC2A1}" type="pres">
      <dgm:prSet presAssocID="{7488B8D7-CAA7-47F6-B3F2-E631921D8689}" presName="spH" presStyleCnt="0"/>
      <dgm:spPr/>
    </dgm:pt>
    <dgm:pt modelId="{57A693D7-388B-484F-B8D2-45FF7F96310E}" type="pres">
      <dgm:prSet presAssocID="{7488B8D7-CAA7-47F6-B3F2-E631921D8689}" presName="desTx" presStyleLbl="node1" presStyleIdx="1" presStyleCnt="2" custLinFactNeighborY="1756">
        <dgm:presLayoutVars>
          <dgm:bulletEnabled val="1"/>
        </dgm:presLayoutVars>
      </dgm:prSet>
      <dgm:spPr/>
    </dgm:pt>
  </dgm:ptLst>
  <dgm:cxnLst>
    <dgm:cxn modelId="{64C62661-534D-412D-A73E-2D130FFD70FF}" type="presOf" srcId="{83A69A4B-5F4B-4F8D-BADA-970971AEAC8B}" destId="{57A693D7-388B-484F-B8D2-45FF7F96310E}" srcOrd="0" destOrd="2" presId="urn:diagrams.loki3.com/BracketList"/>
    <dgm:cxn modelId="{0E0CBA46-F116-43F5-BF71-41D83956F6C2}" srcId="{FF6A283B-4E97-4D21-8B72-5065EFD2DAAD}" destId="{6D47EA02-65B7-43D7-9C9C-CDAFE9521488}" srcOrd="1" destOrd="0" parTransId="{DDE2C6EA-1BF9-4A4B-9C23-7119E0725AD5}" sibTransId="{1AF4F7D1-B4A3-48E7-92F8-26EAB18D0933}"/>
    <dgm:cxn modelId="{C7B9DB71-D877-449A-8FF0-0FA4CF1F2E44}" type="presOf" srcId="{7BEA962F-42CE-466F-9248-7A28288BD4D6}" destId="{57A693D7-388B-484F-B8D2-45FF7F96310E}" srcOrd="0" destOrd="0" presId="urn:diagrams.loki3.com/BracketList"/>
    <dgm:cxn modelId="{6ECD1554-08EC-4D1D-B39A-AD9D0C534910}" srcId="{FF6A283B-4E97-4D21-8B72-5065EFD2DAAD}" destId="{79DD9106-276F-40D0-8EB9-6811335DB627}" srcOrd="0" destOrd="0" parTransId="{1A5F7B96-474B-4094-B359-594C2660E76C}" sibTransId="{127E889D-0E71-4C62-B2DD-D71B28EE1DF9}"/>
    <dgm:cxn modelId="{01FC6556-B379-4988-9D64-09D2EFE64749}" srcId="{7488B8D7-CAA7-47F6-B3F2-E631921D8689}" destId="{7BEA962F-42CE-466F-9248-7A28288BD4D6}" srcOrd="0" destOrd="0" parTransId="{CAE38E77-BEE9-49FD-9E30-A82D6C997723}" sibTransId="{057208B4-DE5A-490A-A688-610A5D4EC7FD}"/>
    <dgm:cxn modelId="{9FF82391-2D97-4BDE-BD92-2E46B1F33DFE}" type="presOf" srcId="{7488B8D7-CAA7-47F6-B3F2-E631921D8689}" destId="{2A655BE5-623B-49E3-A07F-6C3588A4B9B4}" srcOrd="0" destOrd="0" presId="urn:diagrams.loki3.com/BracketList"/>
    <dgm:cxn modelId="{D53BB793-B826-4939-87E9-1F13B0FE60AD}" srcId="{8243737D-61DF-4E06-AA72-3AA01D466723}" destId="{FF6A283B-4E97-4D21-8B72-5065EFD2DAAD}" srcOrd="0" destOrd="0" parTransId="{77651FE3-7102-43BB-98C5-BF94D1839A97}" sibTransId="{45CA3557-3FED-4D9B-977E-05DC3F09BCCD}"/>
    <dgm:cxn modelId="{3BAD64AC-1EAB-43B6-B38D-7EEECBA8595E}" srcId="{8243737D-61DF-4E06-AA72-3AA01D466723}" destId="{7488B8D7-CAA7-47F6-B3F2-E631921D8689}" srcOrd="1" destOrd="0" parTransId="{341FD5D8-87C8-456E-B757-D7A6123C3424}" sibTransId="{CEF89495-CCBF-42E1-914F-0A64D56A2608}"/>
    <dgm:cxn modelId="{5501FDBF-39C9-4A67-9D1C-E7A5B9DC008C}" type="presOf" srcId="{FF6A283B-4E97-4D21-8B72-5065EFD2DAAD}" destId="{85ADE3F0-9B84-4D07-8CFD-8AE04833CBF1}" srcOrd="0" destOrd="0" presId="urn:diagrams.loki3.com/BracketList"/>
    <dgm:cxn modelId="{CD7856CA-674F-48B7-B818-37B89257D776}" type="presOf" srcId="{8243737D-61DF-4E06-AA72-3AA01D466723}" destId="{4DA96DF1-B70F-47A7-8288-EE782EFE168B}" srcOrd="0" destOrd="0" presId="urn:diagrams.loki3.com/BracketList"/>
    <dgm:cxn modelId="{61A731DB-5809-40F3-9CA3-C8513078BB47}" type="presOf" srcId="{79DD9106-276F-40D0-8EB9-6811335DB627}" destId="{B09AABA8-17B1-45AE-88E6-FD7BB1A2420C}" srcOrd="0" destOrd="0" presId="urn:diagrams.loki3.com/BracketList"/>
    <dgm:cxn modelId="{772957EA-4AC9-4618-955D-B48BC1A8A8D8}" type="presOf" srcId="{B9B841B6-04B5-4B25-8A79-5A55A7911ECE}" destId="{57A693D7-388B-484F-B8D2-45FF7F96310E}" srcOrd="0" destOrd="1" presId="urn:diagrams.loki3.com/BracketList"/>
    <dgm:cxn modelId="{6BF70CEB-B11C-4C38-903F-79A609009859}" srcId="{7488B8D7-CAA7-47F6-B3F2-E631921D8689}" destId="{83A69A4B-5F4B-4F8D-BADA-970971AEAC8B}" srcOrd="2" destOrd="0" parTransId="{DC737178-282B-44D5-A6A7-33E3A346BB9D}" sibTransId="{DCD0A027-F9B8-49B7-B7CD-AA0282FE2281}"/>
    <dgm:cxn modelId="{00DEEBEF-F144-4FE4-863F-F054E196482C}" type="presOf" srcId="{6D47EA02-65B7-43D7-9C9C-CDAFE9521488}" destId="{B09AABA8-17B1-45AE-88E6-FD7BB1A2420C}" srcOrd="0" destOrd="1" presId="urn:diagrams.loki3.com/BracketList"/>
    <dgm:cxn modelId="{D112ACFD-3885-4975-B83D-0EC664810C9C}" srcId="{7488B8D7-CAA7-47F6-B3F2-E631921D8689}" destId="{B9B841B6-04B5-4B25-8A79-5A55A7911ECE}" srcOrd="1" destOrd="0" parTransId="{6A42C9B5-445D-4C01-B1AE-22DBF2FE095C}" sibTransId="{6813A0AA-A330-4051-83C9-6124B070CFFA}"/>
    <dgm:cxn modelId="{2BB20D01-E0FF-4A2E-A8E6-B0433370386A}" type="presParOf" srcId="{4DA96DF1-B70F-47A7-8288-EE782EFE168B}" destId="{25182424-3A70-477C-B5D5-C293D8026C1F}" srcOrd="0" destOrd="0" presId="urn:diagrams.loki3.com/BracketList"/>
    <dgm:cxn modelId="{784D4A03-842D-4DDD-AEEB-F030BCCA1EC5}" type="presParOf" srcId="{25182424-3A70-477C-B5D5-C293D8026C1F}" destId="{85ADE3F0-9B84-4D07-8CFD-8AE04833CBF1}" srcOrd="0" destOrd="0" presId="urn:diagrams.loki3.com/BracketList"/>
    <dgm:cxn modelId="{1724B1EC-0A0D-4E12-9AA2-851509CE190B}" type="presParOf" srcId="{25182424-3A70-477C-B5D5-C293D8026C1F}" destId="{E806C193-A271-4A53-A057-90FED0E80FE4}" srcOrd="1" destOrd="0" presId="urn:diagrams.loki3.com/BracketList"/>
    <dgm:cxn modelId="{89941CCE-9BF9-480F-AAAB-48BB027CFDE5}" type="presParOf" srcId="{25182424-3A70-477C-B5D5-C293D8026C1F}" destId="{3686D9BE-0BB8-4741-9655-3613F1AED58C}" srcOrd="2" destOrd="0" presId="urn:diagrams.loki3.com/BracketList"/>
    <dgm:cxn modelId="{21F331E8-315A-4ADA-AD40-14D279085A02}" type="presParOf" srcId="{25182424-3A70-477C-B5D5-C293D8026C1F}" destId="{B09AABA8-17B1-45AE-88E6-FD7BB1A2420C}" srcOrd="3" destOrd="0" presId="urn:diagrams.loki3.com/BracketList"/>
    <dgm:cxn modelId="{BA685E51-4C62-4EE6-AE4C-161D26FE3114}" type="presParOf" srcId="{4DA96DF1-B70F-47A7-8288-EE782EFE168B}" destId="{583369CB-4DE5-49E5-8532-D2221E70CB6A}" srcOrd="1" destOrd="0" presId="urn:diagrams.loki3.com/BracketList"/>
    <dgm:cxn modelId="{A77C62E2-F818-4677-8BEE-13EC06E2A449}" type="presParOf" srcId="{4DA96DF1-B70F-47A7-8288-EE782EFE168B}" destId="{B11DD484-5BF0-4D9B-B8FC-1099D68AC5BA}" srcOrd="2" destOrd="0" presId="urn:diagrams.loki3.com/BracketList"/>
    <dgm:cxn modelId="{943FC58D-FBBE-4569-AAFC-26795E1F3A94}" type="presParOf" srcId="{B11DD484-5BF0-4D9B-B8FC-1099D68AC5BA}" destId="{2A655BE5-623B-49E3-A07F-6C3588A4B9B4}" srcOrd="0" destOrd="0" presId="urn:diagrams.loki3.com/BracketList"/>
    <dgm:cxn modelId="{6B0F5A85-2964-47B4-A600-8CDB628C2AC7}" type="presParOf" srcId="{B11DD484-5BF0-4D9B-B8FC-1099D68AC5BA}" destId="{AC610AA7-95D9-46C5-844B-E32B8236EAF9}" srcOrd="1" destOrd="0" presId="urn:diagrams.loki3.com/BracketList"/>
    <dgm:cxn modelId="{448F0936-6A71-459C-8784-1BCC3A1707F1}" type="presParOf" srcId="{B11DD484-5BF0-4D9B-B8FC-1099D68AC5BA}" destId="{FB0E9C79-B589-4BE4-9242-7D097FEDC2A1}" srcOrd="2" destOrd="0" presId="urn:diagrams.loki3.com/BracketList"/>
    <dgm:cxn modelId="{84B79637-E7B7-491E-9C85-CFC2C2E1A2DD}" type="presParOf" srcId="{B11DD484-5BF0-4D9B-B8FC-1099D68AC5BA}" destId="{57A693D7-388B-484F-B8D2-45FF7F96310E}"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DE3F0-9B84-4D07-8CFD-8AE04833CBF1}">
      <dsp:nvSpPr>
        <dsp:cNvPr id="0" name=""/>
        <dsp:cNvSpPr/>
      </dsp:nvSpPr>
      <dsp:spPr>
        <a:xfrm>
          <a:off x="0" y="1679155"/>
          <a:ext cx="417574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r>
            <a:rPr lang="lt-LT" sz="3600" b="1" kern="1200" dirty="0">
              <a:solidFill>
                <a:srgbClr val="00B050"/>
              </a:solidFill>
              <a:latin typeface="Times New Roman" panose="02020603050405020304" pitchFamily="18" charset="0"/>
              <a:cs typeface="Times New Roman" panose="02020603050405020304" pitchFamily="18" charset="0"/>
            </a:rPr>
            <a:t>Darbuotojai gali</a:t>
          </a:r>
          <a:endParaRPr lang="en-US" sz="3600" b="1" kern="1200" dirty="0">
            <a:solidFill>
              <a:srgbClr val="00B050"/>
            </a:solidFill>
            <a:latin typeface="Times New Roman" panose="02020603050405020304" pitchFamily="18" charset="0"/>
            <a:cs typeface="Times New Roman" panose="02020603050405020304" pitchFamily="18" charset="0"/>
          </a:endParaRPr>
        </a:p>
      </dsp:txBody>
      <dsp:txXfrm>
        <a:off x="0" y="1679155"/>
        <a:ext cx="4175740" cy="1287000"/>
      </dsp:txXfrm>
    </dsp:sp>
    <dsp:sp modelId="{E806C193-A271-4A53-A057-90FED0E80FE4}">
      <dsp:nvSpPr>
        <dsp:cNvPr id="0" name=""/>
        <dsp:cNvSpPr/>
      </dsp:nvSpPr>
      <dsp:spPr>
        <a:xfrm>
          <a:off x="4175740" y="512811"/>
          <a:ext cx="835148" cy="36196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9AABA8-17B1-45AE-88E6-FD7BB1A2420C}">
      <dsp:nvSpPr>
        <dsp:cNvPr id="0" name=""/>
        <dsp:cNvSpPr/>
      </dsp:nvSpPr>
      <dsp:spPr>
        <a:xfrm>
          <a:off x="5344948" y="512811"/>
          <a:ext cx="11358014" cy="361968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lt-LT" sz="1800" kern="1200" dirty="0">
              <a:latin typeface="+mj-lt"/>
              <a:cs typeface="Times New Roman" panose="02020603050405020304" pitchFamily="18" charset="0"/>
            </a:rPr>
            <a:t> </a:t>
          </a:r>
          <a:r>
            <a:rPr lang="lt-LT" sz="3200" b="1" kern="1200" dirty="0">
              <a:latin typeface="+mn-lt"/>
              <a:ea typeface="+mn-ea"/>
              <a:cs typeface="Times New Roman" panose="02020603050405020304" pitchFamily="18" charset="0"/>
            </a:rPr>
            <a:t>priimti, teikti </a:t>
          </a:r>
          <a:r>
            <a:rPr lang="lt-LT" sz="3200" b="1" kern="1200" dirty="0">
              <a:solidFill>
                <a:srgbClr val="00B050"/>
              </a:solidFill>
              <a:latin typeface="+mn-lt"/>
              <a:ea typeface="+mn-ea"/>
              <a:cs typeface="Times New Roman" panose="02020603050405020304" pitchFamily="18" charset="0"/>
            </a:rPr>
            <a:t>pagal tarptautinį protokolą oficialias reprezentacijai skirtas dovanas</a:t>
          </a:r>
          <a:r>
            <a:rPr lang="lt-LT" sz="3200" kern="1200" dirty="0">
              <a:latin typeface="+mn-lt"/>
              <a:ea typeface="+mn-ea"/>
              <a:cs typeface="Times New Roman" panose="02020603050405020304" pitchFamily="18" charset="0"/>
            </a:rPr>
            <a:t>;</a:t>
          </a:r>
          <a:endParaRPr lang="en-US" sz="3200" kern="1200" dirty="0">
            <a:latin typeface="+mn-lt"/>
            <a:ea typeface="+mn-ea"/>
            <a:cs typeface="Times New Roman" panose="02020603050405020304" pitchFamily="18" charset="0"/>
          </a:endParaRPr>
        </a:p>
        <a:p>
          <a:pPr marL="285750" lvl="1" indent="-285750" algn="l" defTabSz="1422400">
            <a:lnSpc>
              <a:spcPct val="90000"/>
            </a:lnSpc>
            <a:spcBef>
              <a:spcPct val="0"/>
            </a:spcBef>
            <a:spcAft>
              <a:spcPct val="15000"/>
            </a:spcAft>
            <a:buChar char="•"/>
          </a:pPr>
          <a:r>
            <a:rPr lang="lt-LT" sz="3200" b="1" kern="1200" dirty="0">
              <a:latin typeface="+mn-lt"/>
              <a:ea typeface="+mn-ea"/>
              <a:cs typeface="Times New Roman" panose="02020603050405020304" pitchFamily="18" charset="0"/>
            </a:rPr>
            <a:t>rodyti / priimti siūlomą svetingumą </a:t>
          </a:r>
          <a:r>
            <a:rPr lang="lt-LT" sz="3200" i="1" kern="1200" dirty="0">
              <a:latin typeface="+mn-lt"/>
              <a:ea typeface="+mn-ea"/>
              <a:cs typeface="Times New Roman" panose="02020603050405020304" pitchFamily="18" charset="0"/>
            </a:rPr>
            <a:t>(pvz., dalyvauti parodose, konferencijose ir pan.)</a:t>
          </a:r>
          <a:r>
            <a:rPr lang="lt-LT" sz="3200" kern="1200" dirty="0">
              <a:latin typeface="+mn-lt"/>
              <a:ea typeface="+mn-ea"/>
              <a:cs typeface="Times New Roman" panose="02020603050405020304" pitchFamily="18" charset="0"/>
            </a:rPr>
            <a:t>, jei tokios dovanos / demonstruojamas svetingumas turi aiškiai išreikštą </a:t>
          </a:r>
          <a:r>
            <a:rPr lang="lt-LT" sz="3200" b="1" kern="1200" dirty="0">
              <a:latin typeface="+mn-lt"/>
              <a:ea typeface="+mn-ea"/>
              <a:cs typeface="Times New Roman" panose="02020603050405020304" pitchFamily="18" charset="0"/>
            </a:rPr>
            <a:t>tarnybinių santykių palaikymo tikslą ir yra skirtos tik bendradarbiavimui su valstybinėmis ir / ar tarptautinėmis organizacijomis stiprinti</a:t>
          </a:r>
          <a:r>
            <a:rPr lang="lt-LT" sz="3200" kern="1200" dirty="0">
              <a:latin typeface="+mn-lt"/>
              <a:ea typeface="+mn-ea"/>
              <a:cs typeface="Times New Roman" panose="02020603050405020304" pitchFamily="18" charset="0"/>
            </a:rPr>
            <a:t>.</a:t>
          </a:r>
          <a:endParaRPr lang="en-US" sz="3200" kern="1200" dirty="0">
            <a:latin typeface="+mn-lt"/>
            <a:ea typeface="+mn-ea"/>
            <a:cs typeface="Times New Roman" panose="02020603050405020304" pitchFamily="18" charset="0"/>
          </a:endParaRPr>
        </a:p>
      </dsp:txBody>
      <dsp:txXfrm>
        <a:off x="5344948" y="512811"/>
        <a:ext cx="11358014" cy="3619687"/>
      </dsp:txXfrm>
    </dsp:sp>
    <dsp:sp modelId="{2A655BE5-623B-49E3-A07F-6C3588A4B9B4}">
      <dsp:nvSpPr>
        <dsp:cNvPr id="0" name=""/>
        <dsp:cNvSpPr/>
      </dsp:nvSpPr>
      <dsp:spPr>
        <a:xfrm>
          <a:off x="0" y="4969780"/>
          <a:ext cx="417574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lt-LT" sz="3200" b="1" kern="1200" dirty="0">
              <a:solidFill>
                <a:srgbClr val="FF0000"/>
              </a:solidFill>
              <a:latin typeface="+mn-lt"/>
              <a:cs typeface="Times New Roman" panose="02020603050405020304" pitchFamily="18" charset="0"/>
            </a:rPr>
            <a:t>Darbuotojams draudžiamos</a:t>
          </a:r>
          <a:endParaRPr lang="en-US" sz="3200" b="1" kern="1200" dirty="0">
            <a:solidFill>
              <a:srgbClr val="FF0000"/>
            </a:solidFill>
            <a:latin typeface="+mn-lt"/>
            <a:cs typeface="Times New Roman" panose="02020603050405020304" pitchFamily="18" charset="0"/>
          </a:endParaRPr>
        </a:p>
      </dsp:txBody>
      <dsp:txXfrm>
        <a:off x="0" y="4969780"/>
        <a:ext cx="4175740" cy="1287000"/>
      </dsp:txXfrm>
    </dsp:sp>
    <dsp:sp modelId="{AC610AA7-95D9-46C5-844B-E32B8236EAF9}">
      <dsp:nvSpPr>
        <dsp:cNvPr id="0" name=""/>
        <dsp:cNvSpPr/>
      </dsp:nvSpPr>
      <dsp:spPr>
        <a:xfrm>
          <a:off x="4175740" y="4366499"/>
          <a:ext cx="835148" cy="249356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A693D7-388B-484F-B8D2-45FF7F96310E}">
      <dsp:nvSpPr>
        <dsp:cNvPr id="0" name=""/>
        <dsp:cNvSpPr/>
      </dsp:nvSpPr>
      <dsp:spPr>
        <a:xfrm>
          <a:off x="5344948" y="4410285"/>
          <a:ext cx="11358014" cy="24935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lt-LT" sz="3200" b="1" kern="1200" dirty="0">
              <a:solidFill>
                <a:srgbClr val="FF0000"/>
              </a:solidFill>
              <a:latin typeface="+mn-lt"/>
              <a:ea typeface="+mn-ea"/>
              <a:cs typeface="Times New Roman" panose="02020603050405020304" pitchFamily="18" charset="0"/>
            </a:rPr>
            <a:t>dovanos pagal tradicijas</a:t>
          </a:r>
          <a:r>
            <a:rPr lang="lt-LT" sz="3200" kern="1200" dirty="0">
              <a:latin typeface="+mn-lt"/>
              <a:ea typeface="+mn-ea"/>
              <a:cs typeface="Times New Roman" panose="02020603050405020304" pitchFamily="18" charset="0"/>
            </a:rPr>
            <a:t>, kurios įprastai yra susijusios su asmens tarnybinėmis pareigomis;</a:t>
          </a:r>
          <a:endParaRPr lang="en-US" sz="3200" kern="1200" dirty="0">
            <a:latin typeface="+mn-lt"/>
            <a:cs typeface="Times New Roman" panose="02020603050405020304" pitchFamily="18" charset="0"/>
          </a:endParaRPr>
        </a:p>
        <a:p>
          <a:pPr marL="285750" lvl="1" indent="-285750" algn="just" defTabSz="1422400">
            <a:lnSpc>
              <a:spcPct val="90000"/>
            </a:lnSpc>
            <a:spcBef>
              <a:spcPct val="0"/>
            </a:spcBef>
            <a:spcAft>
              <a:spcPct val="15000"/>
            </a:spcAft>
            <a:buChar char="•"/>
          </a:pPr>
          <a:r>
            <a:rPr lang="lt-LT" sz="3200" b="1" kern="1200" dirty="0">
              <a:solidFill>
                <a:srgbClr val="FF0000"/>
              </a:solidFill>
              <a:latin typeface="+mn-lt"/>
              <a:ea typeface="+mn-ea"/>
              <a:cs typeface="Times New Roman" panose="02020603050405020304" pitchFamily="18" charset="0"/>
            </a:rPr>
            <a:t>reprezentacijai skirtos dovanos </a:t>
          </a:r>
          <a:r>
            <a:rPr lang="lt-LT" sz="3200" kern="1200" dirty="0">
              <a:latin typeface="+mn-lt"/>
              <a:ea typeface="+mn-ea"/>
              <a:cs typeface="Times New Roman" panose="02020603050405020304" pitchFamily="18" charset="0"/>
            </a:rPr>
            <a:t>su valstybės, įstaigos, bendrovės ir kitokia simbolika;</a:t>
          </a:r>
          <a:endParaRPr lang="en-US" sz="3200" kern="1200" dirty="0">
            <a:latin typeface="+mn-lt"/>
            <a:cs typeface="Times New Roman" panose="02020603050405020304" pitchFamily="18" charset="0"/>
          </a:endParaRPr>
        </a:p>
        <a:p>
          <a:pPr marL="285750" lvl="1" indent="-285750" algn="l" defTabSz="1422400">
            <a:lnSpc>
              <a:spcPct val="90000"/>
            </a:lnSpc>
            <a:spcBef>
              <a:spcPct val="0"/>
            </a:spcBef>
            <a:spcAft>
              <a:spcPct val="15000"/>
            </a:spcAft>
            <a:buChar char="•"/>
          </a:pPr>
          <a:r>
            <a:rPr lang="en-US" sz="3200" kern="1200" dirty="0" err="1">
              <a:latin typeface="+mn-lt"/>
              <a:ea typeface="+mn-ea"/>
              <a:cs typeface="Times New Roman" panose="02020603050405020304" pitchFamily="18" charset="0"/>
            </a:rPr>
            <a:t>paslaugos</a:t>
          </a:r>
          <a:r>
            <a:rPr lang="en-US" sz="3200" kern="1200" dirty="0">
              <a:latin typeface="+mn-lt"/>
              <a:ea typeface="+mn-ea"/>
              <a:cs typeface="Times New Roman" panose="02020603050405020304" pitchFamily="18" charset="0"/>
            </a:rPr>
            <a:t>, </a:t>
          </a:r>
          <a:r>
            <a:rPr lang="en-US" sz="3200" kern="1200" dirty="0" err="1">
              <a:latin typeface="+mn-lt"/>
              <a:ea typeface="+mn-ea"/>
              <a:cs typeface="Times New Roman" panose="02020603050405020304" pitchFamily="18" charset="0"/>
            </a:rPr>
            <a:t>kuriomis</a:t>
          </a:r>
          <a:r>
            <a:rPr lang="en-US" sz="3200" kern="1200" dirty="0">
              <a:latin typeface="+mn-lt"/>
              <a:ea typeface="+mn-ea"/>
              <a:cs typeface="Times New Roman" panose="02020603050405020304" pitchFamily="18" charset="0"/>
            </a:rPr>
            <a:t> </a:t>
          </a:r>
          <a:r>
            <a:rPr lang="en-US" sz="3200" kern="1200" dirty="0" err="1">
              <a:latin typeface="+mn-lt"/>
              <a:ea typeface="+mn-ea"/>
              <a:cs typeface="Times New Roman" panose="02020603050405020304" pitchFamily="18" charset="0"/>
            </a:rPr>
            <a:t>naudojamasi</a:t>
          </a:r>
          <a:r>
            <a:rPr lang="en-US" sz="3200" kern="1200" dirty="0">
              <a:latin typeface="+mn-lt"/>
              <a:ea typeface="+mn-ea"/>
              <a:cs typeface="Times New Roman" panose="02020603050405020304" pitchFamily="18" charset="0"/>
            </a:rPr>
            <a:t> </a:t>
          </a:r>
          <a:r>
            <a:rPr lang="en-US" sz="3200" kern="1200" dirty="0" err="1">
              <a:latin typeface="+mn-lt"/>
              <a:ea typeface="+mn-ea"/>
              <a:cs typeface="Times New Roman" panose="02020603050405020304" pitchFamily="18" charset="0"/>
            </a:rPr>
            <a:t>tarnybiniais</a:t>
          </a:r>
          <a:r>
            <a:rPr lang="en-US" sz="3200" kern="1200" dirty="0">
              <a:latin typeface="+mn-lt"/>
              <a:ea typeface="+mn-ea"/>
              <a:cs typeface="Times New Roman" panose="02020603050405020304" pitchFamily="18" charset="0"/>
            </a:rPr>
            <a:t> </a:t>
          </a:r>
          <a:r>
            <a:rPr lang="en-US" sz="3200" kern="1200" dirty="0" err="1">
              <a:latin typeface="+mn-lt"/>
              <a:ea typeface="+mn-ea"/>
              <a:cs typeface="Times New Roman" panose="02020603050405020304" pitchFamily="18" charset="0"/>
            </a:rPr>
            <a:t>tikslais</a:t>
          </a:r>
          <a:r>
            <a:rPr lang="lt-LT" sz="3200" kern="1200" dirty="0">
              <a:latin typeface="+mn-lt"/>
              <a:ea typeface="+mn-ea"/>
              <a:cs typeface="Times New Roman" panose="02020603050405020304" pitchFamily="18" charset="0"/>
            </a:rPr>
            <a:t>.</a:t>
          </a:r>
          <a:endParaRPr lang="en-US" sz="3200" kern="1200" dirty="0">
            <a:latin typeface="+mn-lt"/>
            <a:cs typeface="Times New Roman" panose="02020603050405020304" pitchFamily="18" charset="0"/>
          </a:endParaRPr>
        </a:p>
      </dsp:txBody>
      <dsp:txXfrm>
        <a:off x="5344948" y="4410285"/>
        <a:ext cx="11358014" cy="2493562"/>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C4178"/>
        </a:solidFill>
        <a:effectLst/>
      </p:bgPr>
    </p:bg>
    <p:spTree>
      <p:nvGrpSpPr>
        <p:cNvPr id="1" name=""/>
        <p:cNvGrpSpPr/>
        <p:nvPr/>
      </p:nvGrpSpPr>
      <p:grpSpPr>
        <a:xfrm>
          <a:off x="0" y="0"/>
          <a:ext cx="0" cy="0"/>
          <a:chOff x="0" y="0"/>
          <a:chExt cx="0" cy="0"/>
        </a:xfrm>
      </p:grpSpPr>
      <p:sp>
        <p:nvSpPr>
          <p:cNvPr id="56" name="Text Placeholder 2">
            <a:extLst>
              <a:ext uri="{FF2B5EF4-FFF2-40B4-BE49-F238E27FC236}">
                <a16:creationId xmlns:a16="http://schemas.microsoft.com/office/drawing/2014/main" id="{B3C7F4D5-B09D-4D90-8DCC-7F82758D6DA4}"/>
              </a:ext>
            </a:extLst>
          </p:cNvPr>
          <p:cNvSpPr>
            <a:spLocks noGrp="1"/>
          </p:cNvSpPr>
          <p:nvPr>
            <p:ph type="body" idx="1" hasCustomPrompt="1"/>
          </p:nvPr>
        </p:nvSpPr>
        <p:spPr>
          <a:xfrm>
            <a:off x="1547129" y="8969049"/>
            <a:ext cx="8395157" cy="1278037"/>
          </a:xfrm>
        </p:spPr>
        <p:txBody>
          <a:bodyPr>
            <a:normAutofit/>
          </a:bodyPr>
          <a:lstStyle>
            <a:lvl1pPr marL="0" indent="0" algn="l">
              <a:buNone/>
              <a:defRPr sz="4023">
                <a:solidFill>
                  <a:schemeClr val="bg1"/>
                </a:solidFill>
                <a:latin typeface="Space Grotesk" pitchFamily="2" charset="0"/>
                <a:cs typeface="Space Grotesk" pitchFamily="2" charset="0"/>
              </a:defRPr>
            </a:lvl1pPr>
            <a:lvl2pPr marL="1149538" indent="0">
              <a:buNone/>
              <a:defRPr sz="5029">
                <a:solidFill>
                  <a:schemeClr val="tx1">
                    <a:tint val="75000"/>
                  </a:schemeClr>
                </a:solidFill>
              </a:defRPr>
            </a:lvl2pPr>
            <a:lvl3pPr marL="2299076" indent="0">
              <a:buNone/>
              <a:defRPr sz="4526">
                <a:solidFill>
                  <a:schemeClr val="tx1">
                    <a:tint val="75000"/>
                  </a:schemeClr>
                </a:solidFill>
              </a:defRPr>
            </a:lvl3pPr>
            <a:lvl4pPr marL="3448614" indent="0">
              <a:buNone/>
              <a:defRPr sz="4023">
                <a:solidFill>
                  <a:schemeClr val="tx1">
                    <a:tint val="75000"/>
                  </a:schemeClr>
                </a:solidFill>
              </a:defRPr>
            </a:lvl4pPr>
            <a:lvl5pPr marL="4598152" indent="0">
              <a:buNone/>
              <a:defRPr sz="4023">
                <a:solidFill>
                  <a:schemeClr val="tx1">
                    <a:tint val="75000"/>
                  </a:schemeClr>
                </a:solidFill>
              </a:defRPr>
            </a:lvl5pPr>
            <a:lvl6pPr marL="5747690" indent="0">
              <a:buNone/>
              <a:defRPr sz="4023">
                <a:solidFill>
                  <a:schemeClr val="tx1">
                    <a:tint val="75000"/>
                  </a:schemeClr>
                </a:solidFill>
              </a:defRPr>
            </a:lvl6pPr>
            <a:lvl7pPr marL="6897228" indent="0">
              <a:buNone/>
              <a:defRPr sz="4023">
                <a:solidFill>
                  <a:schemeClr val="tx1">
                    <a:tint val="75000"/>
                  </a:schemeClr>
                </a:solidFill>
              </a:defRPr>
            </a:lvl7pPr>
            <a:lvl8pPr marL="8046766" indent="0">
              <a:buNone/>
              <a:defRPr sz="4023">
                <a:solidFill>
                  <a:schemeClr val="tx1">
                    <a:tint val="75000"/>
                  </a:schemeClr>
                </a:solidFill>
              </a:defRPr>
            </a:lvl8pPr>
            <a:lvl9pPr marL="9196304" indent="0">
              <a:buNone/>
              <a:defRPr sz="4023">
                <a:solidFill>
                  <a:schemeClr val="tx1">
                    <a:tint val="75000"/>
                  </a:schemeClr>
                </a:solidFill>
              </a:defRPr>
            </a:lvl9pPr>
          </a:lstStyle>
          <a:p>
            <a:pPr lvl="0"/>
            <a:r>
              <a:rPr lang="lt-LT" dirty="0"/>
              <a:t>Data ir laikas</a:t>
            </a:r>
            <a:endParaRPr lang="en-US" dirty="0"/>
          </a:p>
        </p:txBody>
      </p:sp>
      <p:sp>
        <p:nvSpPr>
          <p:cNvPr id="60" name="Text Placeholder 2">
            <a:extLst>
              <a:ext uri="{FF2B5EF4-FFF2-40B4-BE49-F238E27FC236}">
                <a16:creationId xmlns:a16="http://schemas.microsoft.com/office/drawing/2014/main" id="{61028339-F447-4143-B1A9-452934DD1A42}"/>
              </a:ext>
            </a:extLst>
          </p:cNvPr>
          <p:cNvSpPr>
            <a:spLocks noGrp="1"/>
          </p:cNvSpPr>
          <p:nvPr>
            <p:ph type="body" idx="10" hasCustomPrompt="1"/>
          </p:nvPr>
        </p:nvSpPr>
        <p:spPr>
          <a:xfrm>
            <a:off x="1431015" y="5877834"/>
            <a:ext cx="8395157" cy="2685595"/>
          </a:xfrm>
        </p:spPr>
        <p:txBody>
          <a:bodyPr>
            <a:normAutofit/>
          </a:bodyPr>
          <a:lstStyle>
            <a:lvl1pPr marL="0" indent="0" algn="l">
              <a:buNone/>
              <a:defRPr sz="8046">
                <a:solidFill>
                  <a:schemeClr val="bg1"/>
                </a:solidFill>
                <a:latin typeface="Space Grotesk" pitchFamily="2" charset="0"/>
                <a:cs typeface="Space Grotesk" pitchFamily="2" charset="0"/>
              </a:defRPr>
            </a:lvl1pPr>
            <a:lvl2pPr marL="1149538" indent="0">
              <a:buNone/>
              <a:defRPr sz="5029">
                <a:solidFill>
                  <a:schemeClr val="tx1">
                    <a:tint val="75000"/>
                  </a:schemeClr>
                </a:solidFill>
              </a:defRPr>
            </a:lvl2pPr>
            <a:lvl3pPr marL="2299076" indent="0">
              <a:buNone/>
              <a:defRPr sz="4526">
                <a:solidFill>
                  <a:schemeClr val="tx1">
                    <a:tint val="75000"/>
                  </a:schemeClr>
                </a:solidFill>
              </a:defRPr>
            </a:lvl3pPr>
            <a:lvl4pPr marL="3448614" indent="0">
              <a:buNone/>
              <a:defRPr sz="4023">
                <a:solidFill>
                  <a:schemeClr val="tx1">
                    <a:tint val="75000"/>
                  </a:schemeClr>
                </a:solidFill>
              </a:defRPr>
            </a:lvl4pPr>
            <a:lvl5pPr marL="4598152" indent="0">
              <a:buNone/>
              <a:defRPr sz="4023">
                <a:solidFill>
                  <a:schemeClr val="tx1">
                    <a:tint val="75000"/>
                  </a:schemeClr>
                </a:solidFill>
              </a:defRPr>
            </a:lvl5pPr>
            <a:lvl6pPr marL="5747690" indent="0">
              <a:buNone/>
              <a:defRPr sz="4023">
                <a:solidFill>
                  <a:schemeClr val="tx1">
                    <a:tint val="75000"/>
                  </a:schemeClr>
                </a:solidFill>
              </a:defRPr>
            </a:lvl6pPr>
            <a:lvl7pPr marL="6897228" indent="0">
              <a:buNone/>
              <a:defRPr sz="4023">
                <a:solidFill>
                  <a:schemeClr val="tx1">
                    <a:tint val="75000"/>
                  </a:schemeClr>
                </a:solidFill>
              </a:defRPr>
            </a:lvl7pPr>
            <a:lvl8pPr marL="8046766" indent="0">
              <a:buNone/>
              <a:defRPr sz="4023">
                <a:solidFill>
                  <a:schemeClr val="tx1">
                    <a:tint val="75000"/>
                  </a:schemeClr>
                </a:solidFill>
              </a:defRPr>
            </a:lvl8pPr>
            <a:lvl9pPr marL="9196304" indent="0">
              <a:buNone/>
              <a:defRPr sz="4023">
                <a:solidFill>
                  <a:schemeClr val="tx1">
                    <a:tint val="75000"/>
                  </a:schemeClr>
                </a:solidFill>
              </a:defRPr>
            </a:lvl9pPr>
          </a:lstStyle>
          <a:p>
            <a:pPr lvl="0"/>
            <a:r>
              <a:rPr lang="lt-LT" dirty="0"/>
              <a:t>Antraštės pavadinimas</a:t>
            </a:r>
            <a:endParaRPr lang="en-US" dirty="0"/>
          </a:p>
        </p:txBody>
      </p:sp>
      <p:pic>
        <p:nvPicPr>
          <p:cNvPr id="3" name="Picture 2">
            <a:extLst>
              <a:ext uri="{FF2B5EF4-FFF2-40B4-BE49-F238E27FC236}">
                <a16:creationId xmlns:a16="http://schemas.microsoft.com/office/drawing/2014/main" id="{452F06D7-398A-46C3-9487-F9AAE6D1B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5322" y="0"/>
            <a:ext cx="8811816" cy="7038869"/>
          </a:xfrm>
          <a:prstGeom prst="rect">
            <a:avLst/>
          </a:prstGeom>
        </p:spPr>
      </p:pic>
    </p:spTree>
    <p:extLst>
      <p:ext uri="{BB962C8B-B14F-4D97-AF65-F5344CB8AC3E}">
        <p14:creationId xmlns:p14="http://schemas.microsoft.com/office/powerpoint/2010/main" val="151656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3208338"/>
            <a:ext cx="6129337"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Tekstas</a:t>
            </a:r>
            <a:endParaRPr lang="en-US" dirty="0"/>
          </a:p>
        </p:txBody>
      </p:sp>
      <p:sp>
        <p:nvSpPr>
          <p:cNvPr id="5" name="Title 1">
            <a:extLst>
              <a:ext uri="{FF2B5EF4-FFF2-40B4-BE49-F238E27FC236}">
                <a16:creationId xmlns:a16="http://schemas.microsoft.com/office/drawing/2014/main" id="{3534D41F-4952-4A19-A555-7B5A57B0FD91}"/>
              </a:ext>
            </a:extLst>
          </p:cNvPr>
          <p:cNvSpPr>
            <a:spLocks noGrp="1"/>
          </p:cNvSpPr>
          <p:nvPr>
            <p:ph type="title" hasCustomPrompt="1"/>
          </p:nvPr>
        </p:nvSpPr>
        <p:spPr>
          <a:xfrm>
            <a:off x="1306741" y="914399"/>
            <a:ext cx="16393657" cy="1721431"/>
          </a:xfrm>
        </p:spPr>
        <p:txBody>
          <a:bodyPr anchor="t">
            <a:normAutofit/>
          </a:bodyPr>
          <a:lstStyle>
            <a:lvl1pPr>
              <a:defRPr sz="4800"/>
            </a:lvl1pPr>
          </a:lstStyle>
          <a:p>
            <a:r>
              <a:rPr lang="lt-LT" dirty="0"/>
              <a:t>Temos pavadinimas</a:t>
            </a:r>
          </a:p>
        </p:txBody>
      </p:sp>
    </p:spTree>
    <p:extLst>
      <p:ext uri="{BB962C8B-B14F-4D97-AF65-F5344CB8AC3E}">
        <p14:creationId xmlns:p14="http://schemas.microsoft.com/office/powerpoint/2010/main" val="247658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3208338"/>
            <a:ext cx="6129337"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Tekstas</a:t>
            </a:r>
            <a:endParaRPr lang="en-US" dirty="0"/>
          </a:p>
        </p:txBody>
      </p:sp>
      <p:sp>
        <p:nvSpPr>
          <p:cNvPr id="4" name="Title 1">
            <a:extLst>
              <a:ext uri="{FF2B5EF4-FFF2-40B4-BE49-F238E27FC236}">
                <a16:creationId xmlns:a16="http://schemas.microsoft.com/office/drawing/2014/main" id="{D975790C-A044-423D-94AB-CD69806DD2B0}"/>
              </a:ext>
            </a:extLst>
          </p:cNvPr>
          <p:cNvSpPr>
            <a:spLocks noGrp="1"/>
          </p:cNvSpPr>
          <p:nvPr>
            <p:ph type="title" hasCustomPrompt="1"/>
          </p:nvPr>
        </p:nvSpPr>
        <p:spPr>
          <a:xfrm>
            <a:off x="1306741" y="914399"/>
            <a:ext cx="16393657" cy="1721431"/>
          </a:xfrm>
        </p:spPr>
        <p:txBody>
          <a:bodyPr anchor="t">
            <a:normAutofit/>
          </a:bodyPr>
          <a:lstStyle>
            <a:lvl1pPr>
              <a:defRPr sz="4800"/>
            </a:lvl1pPr>
          </a:lstStyle>
          <a:p>
            <a:r>
              <a:rPr lang="lt-LT" dirty="0"/>
              <a:t>Temos pavadinimas</a:t>
            </a:r>
          </a:p>
        </p:txBody>
      </p:sp>
    </p:spTree>
    <p:extLst>
      <p:ext uri="{BB962C8B-B14F-4D97-AF65-F5344CB8AC3E}">
        <p14:creationId xmlns:p14="http://schemas.microsoft.com/office/powerpoint/2010/main" val="422407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385D-BEE9-48EE-AAF8-325274469BA5}"/>
              </a:ext>
            </a:extLst>
          </p:cNvPr>
          <p:cNvSpPr>
            <a:spLocks noGrp="1"/>
          </p:cNvSpPr>
          <p:nvPr>
            <p:ph type="title" hasCustomPrompt="1"/>
          </p:nvPr>
        </p:nvSpPr>
        <p:spPr>
          <a:xfrm>
            <a:off x="1306741" y="914399"/>
            <a:ext cx="16393657" cy="1721431"/>
          </a:xfrm>
        </p:spPr>
        <p:txBody>
          <a:bodyPr anchor="t">
            <a:normAutofit/>
          </a:bodyPr>
          <a:lstStyle>
            <a:lvl1pPr>
              <a:defRPr sz="4800"/>
            </a:lvl1pPr>
          </a:lstStyle>
          <a:p>
            <a:r>
              <a:rPr lang="lt-LT" dirty="0"/>
              <a:t>Temos pavadinimas</a:t>
            </a:r>
          </a:p>
        </p:txBody>
      </p:sp>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3208338"/>
            <a:ext cx="6129337" cy="59420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Tekstas</a:t>
            </a:r>
            <a:endParaRPr lang="en-US" dirty="0"/>
          </a:p>
        </p:txBody>
      </p:sp>
    </p:spTree>
    <p:extLst>
      <p:ext uri="{BB962C8B-B14F-4D97-AF65-F5344CB8AC3E}">
        <p14:creationId xmlns:p14="http://schemas.microsoft.com/office/powerpoint/2010/main" val="143435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385D-BEE9-48EE-AAF8-325274469BA5}"/>
              </a:ext>
            </a:extLst>
          </p:cNvPr>
          <p:cNvSpPr>
            <a:spLocks noGrp="1"/>
          </p:cNvSpPr>
          <p:nvPr>
            <p:ph type="title" hasCustomPrompt="1"/>
          </p:nvPr>
        </p:nvSpPr>
        <p:spPr>
          <a:xfrm>
            <a:off x="1306742" y="3808797"/>
            <a:ext cx="6129338" cy="1721146"/>
          </a:xfrm>
        </p:spPr>
        <p:txBody>
          <a:bodyPr anchor="t">
            <a:normAutofit/>
          </a:bodyPr>
          <a:lstStyle>
            <a:lvl1pPr>
              <a:defRPr sz="3600"/>
            </a:lvl1pPr>
          </a:lstStyle>
          <a:p>
            <a:r>
              <a:rPr lang="lt-LT" dirty="0"/>
              <a:t>Temos pavadinimas</a:t>
            </a:r>
          </a:p>
        </p:txBody>
      </p:sp>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5529943"/>
            <a:ext cx="6129337" cy="3620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Tekstas</a:t>
            </a:r>
            <a:endParaRPr lang="en-US" dirty="0"/>
          </a:p>
        </p:txBody>
      </p:sp>
      <p:sp>
        <p:nvSpPr>
          <p:cNvPr id="12" name="Picture Placeholder 40">
            <a:extLst>
              <a:ext uri="{FF2B5EF4-FFF2-40B4-BE49-F238E27FC236}">
                <a16:creationId xmlns:a16="http://schemas.microsoft.com/office/drawing/2014/main" id="{9FDB93EA-168C-40A9-9BF1-F2DB1796D6D7}"/>
              </a:ext>
            </a:extLst>
          </p:cNvPr>
          <p:cNvSpPr>
            <a:spLocks noGrp="1"/>
          </p:cNvSpPr>
          <p:nvPr>
            <p:ph type="pic" idx="13"/>
          </p:nvPr>
        </p:nvSpPr>
        <p:spPr>
          <a:xfrm>
            <a:off x="5675087" y="-6192"/>
            <a:ext cx="10720768" cy="10698006"/>
          </a:xfrm>
          <a:custGeom>
            <a:avLst/>
            <a:gdLst>
              <a:gd name="connsiteX0" fmla="*/ 3035465 w 6053965"/>
              <a:gd name="connsiteY0" fmla="*/ 4539354 h 6053069"/>
              <a:gd name="connsiteX1" fmla="*/ 6053965 w 6053965"/>
              <a:gd name="connsiteY1" fmla="*/ 4539354 h 6053069"/>
              <a:gd name="connsiteX2" fmla="*/ 6053965 w 6053965"/>
              <a:gd name="connsiteY2" fmla="*/ 6053069 h 6053069"/>
              <a:gd name="connsiteX3" fmla="*/ 3035465 w 6053965"/>
              <a:gd name="connsiteY3" fmla="*/ 6053069 h 6053069"/>
              <a:gd name="connsiteX4" fmla="*/ 0 w 6053965"/>
              <a:gd name="connsiteY4" fmla="*/ 0 h 6053069"/>
              <a:gd name="connsiteX5" fmla="*/ 6053965 w 6053965"/>
              <a:gd name="connsiteY5" fmla="*/ 0 h 6053069"/>
              <a:gd name="connsiteX6" fmla="*/ 6053965 w 6053965"/>
              <a:gd name="connsiteY6" fmla="*/ 1513714 h 6053069"/>
              <a:gd name="connsiteX7" fmla="*/ 1525698 w 6053965"/>
              <a:gd name="connsiteY7" fmla="*/ 1513714 h 6053069"/>
              <a:gd name="connsiteX8" fmla="*/ 1525698 w 6053965"/>
              <a:gd name="connsiteY8" fmla="*/ 3026533 h 6053069"/>
              <a:gd name="connsiteX9" fmla="*/ 0 w 6053965"/>
              <a:gd name="connsiteY9" fmla="*/ 3026533 h 6053069"/>
              <a:gd name="connsiteX10" fmla="*/ 0 w 6053965"/>
              <a:gd name="connsiteY10" fmla="*/ 1513714 h 6053069"/>
              <a:gd name="connsiteX11" fmla="*/ 0 w 6053965"/>
              <a:gd name="connsiteY11" fmla="*/ 1512818 h 605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3965" h="6053069">
                <a:moveTo>
                  <a:pt x="3035465" y="4539354"/>
                </a:moveTo>
                <a:lnTo>
                  <a:pt x="6053965" y="4539354"/>
                </a:lnTo>
                <a:lnTo>
                  <a:pt x="6053965" y="6053069"/>
                </a:lnTo>
                <a:lnTo>
                  <a:pt x="3035465" y="6053069"/>
                </a:lnTo>
                <a:close/>
                <a:moveTo>
                  <a:pt x="0" y="0"/>
                </a:moveTo>
                <a:lnTo>
                  <a:pt x="6053965" y="0"/>
                </a:lnTo>
                <a:lnTo>
                  <a:pt x="6053965" y="1513714"/>
                </a:lnTo>
                <a:lnTo>
                  <a:pt x="1525698" y="1513714"/>
                </a:lnTo>
                <a:lnTo>
                  <a:pt x="1525698" y="3026533"/>
                </a:lnTo>
                <a:lnTo>
                  <a:pt x="0" y="3026533"/>
                </a:lnTo>
                <a:lnTo>
                  <a:pt x="0" y="1513714"/>
                </a:lnTo>
                <a:lnTo>
                  <a:pt x="0" y="151281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13" name="Picture Placeholder 53">
            <a:extLst>
              <a:ext uri="{FF2B5EF4-FFF2-40B4-BE49-F238E27FC236}">
                <a16:creationId xmlns:a16="http://schemas.microsoft.com/office/drawing/2014/main" id="{85DDF267-3B41-4505-AD1E-E5348ED44780}"/>
              </a:ext>
            </a:extLst>
          </p:cNvPr>
          <p:cNvSpPr>
            <a:spLocks noGrp="1"/>
          </p:cNvSpPr>
          <p:nvPr>
            <p:ph type="pic" idx="14"/>
          </p:nvPr>
        </p:nvSpPr>
        <p:spPr>
          <a:xfrm>
            <a:off x="8399461" y="2685143"/>
            <a:ext cx="10629865" cy="5338801"/>
          </a:xfrm>
          <a:custGeom>
            <a:avLst/>
            <a:gdLst>
              <a:gd name="connsiteX0" fmla="*/ 0 w 6033977"/>
              <a:gd name="connsiteY0" fmla="*/ 1507297 h 3030537"/>
              <a:gd name="connsiteX1" fmla="*/ 1515952 w 6033977"/>
              <a:gd name="connsiteY1" fmla="*/ 1507297 h 3030537"/>
              <a:gd name="connsiteX2" fmla="*/ 1515952 w 6033977"/>
              <a:gd name="connsiteY2" fmla="*/ 3030537 h 3030537"/>
              <a:gd name="connsiteX3" fmla="*/ 0 w 6033977"/>
              <a:gd name="connsiteY3" fmla="*/ 3030537 h 3030537"/>
              <a:gd name="connsiteX4" fmla="*/ 4540250 w 6033977"/>
              <a:gd name="connsiteY4" fmla="*/ 0 h 3030537"/>
              <a:gd name="connsiteX5" fmla="*/ 6033977 w 6033977"/>
              <a:gd name="connsiteY5" fmla="*/ 0 h 3030537"/>
              <a:gd name="connsiteX6" fmla="*/ 6033977 w 6033977"/>
              <a:gd name="connsiteY6" fmla="*/ 3030537 h 3030537"/>
              <a:gd name="connsiteX7" fmla="*/ 4540250 w 6033977"/>
              <a:gd name="connsiteY7" fmla="*/ 3030537 h 30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3977" h="3030537">
                <a:moveTo>
                  <a:pt x="0" y="1507297"/>
                </a:moveTo>
                <a:lnTo>
                  <a:pt x="1515952" y="1507297"/>
                </a:lnTo>
                <a:lnTo>
                  <a:pt x="1515952" y="3030537"/>
                </a:lnTo>
                <a:lnTo>
                  <a:pt x="0" y="3030537"/>
                </a:lnTo>
                <a:close/>
                <a:moveTo>
                  <a:pt x="4540250" y="0"/>
                </a:moveTo>
                <a:lnTo>
                  <a:pt x="6033977" y="0"/>
                </a:lnTo>
                <a:lnTo>
                  <a:pt x="6033977" y="3030537"/>
                </a:lnTo>
                <a:lnTo>
                  <a:pt x="4540250" y="3030537"/>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Tree>
    <p:extLst>
      <p:ext uri="{BB962C8B-B14F-4D97-AF65-F5344CB8AC3E}">
        <p14:creationId xmlns:p14="http://schemas.microsoft.com/office/powerpoint/2010/main" val="145789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385D-BEE9-48EE-AAF8-325274469BA5}"/>
              </a:ext>
            </a:extLst>
          </p:cNvPr>
          <p:cNvSpPr>
            <a:spLocks noGrp="1"/>
          </p:cNvSpPr>
          <p:nvPr>
            <p:ph type="title" hasCustomPrompt="1"/>
          </p:nvPr>
        </p:nvSpPr>
        <p:spPr>
          <a:xfrm>
            <a:off x="1306742" y="916608"/>
            <a:ext cx="6129338" cy="1721146"/>
          </a:xfrm>
        </p:spPr>
        <p:txBody>
          <a:bodyPr anchor="t">
            <a:normAutofit/>
          </a:bodyPr>
          <a:lstStyle>
            <a:lvl1pPr>
              <a:defRPr sz="3600"/>
            </a:lvl1pPr>
          </a:lstStyle>
          <a:p>
            <a:r>
              <a:rPr lang="lt-LT" dirty="0"/>
              <a:t>Temos pavadinimas</a:t>
            </a:r>
          </a:p>
        </p:txBody>
      </p:sp>
      <p:sp>
        <p:nvSpPr>
          <p:cNvPr id="7" name="Text Placeholder 3">
            <a:extLst>
              <a:ext uri="{FF2B5EF4-FFF2-40B4-BE49-F238E27FC236}">
                <a16:creationId xmlns:a16="http://schemas.microsoft.com/office/drawing/2014/main" id="{4703482A-8EB7-4505-A58C-6ADAD8A6A87B}"/>
              </a:ext>
            </a:extLst>
          </p:cNvPr>
          <p:cNvSpPr>
            <a:spLocks noGrp="1"/>
          </p:cNvSpPr>
          <p:nvPr>
            <p:ph type="body" sz="half" idx="2" hasCustomPrompt="1"/>
          </p:nvPr>
        </p:nvSpPr>
        <p:spPr>
          <a:xfrm>
            <a:off x="1309688" y="2637754"/>
            <a:ext cx="6129337" cy="3620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Tekstas</a:t>
            </a:r>
            <a:endParaRPr lang="en-US" dirty="0"/>
          </a:p>
        </p:txBody>
      </p:sp>
      <p:sp>
        <p:nvSpPr>
          <p:cNvPr id="16" name="Freeform: Shape 15">
            <a:extLst>
              <a:ext uri="{FF2B5EF4-FFF2-40B4-BE49-F238E27FC236}">
                <a16:creationId xmlns:a16="http://schemas.microsoft.com/office/drawing/2014/main" id="{8442DD3C-0E9B-402F-AE2A-A3236F4242C2}"/>
              </a:ext>
            </a:extLst>
          </p:cNvPr>
          <p:cNvSpPr>
            <a:spLocks noGrp="1"/>
          </p:cNvSpPr>
          <p:nvPr>
            <p:ph type="pic" idx="1"/>
          </p:nvPr>
        </p:nvSpPr>
        <p:spPr>
          <a:xfrm>
            <a:off x="10948992" y="2637754"/>
            <a:ext cx="8058146" cy="8054059"/>
          </a:xfrm>
          <a:custGeom>
            <a:avLst/>
            <a:gdLst>
              <a:gd name="connsiteX0" fmla="*/ 1 w 8058146"/>
              <a:gd name="connsiteY0" fmla="*/ 2684686 h 8054059"/>
              <a:gd name="connsiteX1" fmla="*/ 2706914 w 8058146"/>
              <a:gd name="connsiteY1" fmla="*/ 2684686 h 8054059"/>
              <a:gd name="connsiteX2" fmla="*/ 2706914 w 8058146"/>
              <a:gd name="connsiteY2" fmla="*/ 5376021 h 8054059"/>
              <a:gd name="connsiteX3" fmla="*/ 5355768 w 8058146"/>
              <a:gd name="connsiteY3" fmla="*/ 5376021 h 8054059"/>
              <a:gd name="connsiteX4" fmla="*/ 5355768 w 8058146"/>
              <a:gd name="connsiteY4" fmla="*/ 8054059 h 8054059"/>
              <a:gd name="connsiteX5" fmla="*/ 0 w 8058146"/>
              <a:gd name="connsiteY5" fmla="*/ 8054059 h 8054059"/>
              <a:gd name="connsiteX6" fmla="*/ 0 w 8058146"/>
              <a:gd name="connsiteY6" fmla="*/ 5376021 h 8054059"/>
              <a:gd name="connsiteX7" fmla="*/ 1 w 8058146"/>
              <a:gd name="connsiteY7" fmla="*/ 5376021 h 8054059"/>
              <a:gd name="connsiteX8" fmla="*/ 2702378 w 8058146"/>
              <a:gd name="connsiteY8" fmla="*/ 0 h 8054059"/>
              <a:gd name="connsiteX9" fmla="*/ 8058146 w 8058146"/>
              <a:gd name="connsiteY9" fmla="*/ 0 h 8054059"/>
              <a:gd name="connsiteX10" fmla="*/ 8058146 w 8058146"/>
              <a:gd name="connsiteY10" fmla="*/ 2678038 h 8054059"/>
              <a:gd name="connsiteX11" fmla="*/ 8058144 w 8058146"/>
              <a:gd name="connsiteY11" fmla="*/ 2678038 h 8054059"/>
              <a:gd name="connsiteX12" fmla="*/ 8058144 w 8058146"/>
              <a:gd name="connsiteY12" fmla="*/ 5369373 h 8054059"/>
              <a:gd name="connsiteX13" fmla="*/ 5351232 w 8058146"/>
              <a:gd name="connsiteY13" fmla="*/ 5369373 h 8054059"/>
              <a:gd name="connsiteX14" fmla="*/ 5351232 w 8058146"/>
              <a:gd name="connsiteY14" fmla="*/ 2678038 h 8054059"/>
              <a:gd name="connsiteX15" fmla="*/ 2702378 w 8058146"/>
              <a:gd name="connsiteY15" fmla="*/ 2678038 h 805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58146" h="8054059">
                <a:moveTo>
                  <a:pt x="1" y="2684686"/>
                </a:moveTo>
                <a:lnTo>
                  <a:pt x="2706914" y="2684686"/>
                </a:lnTo>
                <a:lnTo>
                  <a:pt x="2706914" y="5376021"/>
                </a:lnTo>
                <a:lnTo>
                  <a:pt x="5355768" y="5376021"/>
                </a:lnTo>
                <a:lnTo>
                  <a:pt x="5355768" y="8054059"/>
                </a:lnTo>
                <a:lnTo>
                  <a:pt x="0" y="8054059"/>
                </a:lnTo>
                <a:lnTo>
                  <a:pt x="0" y="5376021"/>
                </a:lnTo>
                <a:lnTo>
                  <a:pt x="1" y="5376021"/>
                </a:lnTo>
                <a:close/>
                <a:moveTo>
                  <a:pt x="2702378" y="0"/>
                </a:moveTo>
                <a:lnTo>
                  <a:pt x="8058146" y="0"/>
                </a:lnTo>
                <a:lnTo>
                  <a:pt x="8058146" y="2678038"/>
                </a:lnTo>
                <a:lnTo>
                  <a:pt x="8058144" y="2678038"/>
                </a:lnTo>
                <a:lnTo>
                  <a:pt x="8058144" y="5369373"/>
                </a:lnTo>
                <a:lnTo>
                  <a:pt x="5351232" y="5369373"/>
                </a:lnTo>
                <a:lnTo>
                  <a:pt x="5351232" y="2678038"/>
                </a:lnTo>
                <a:lnTo>
                  <a:pt x="2702378" y="267803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Tree>
    <p:extLst>
      <p:ext uri="{BB962C8B-B14F-4D97-AF65-F5344CB8AC3E}">
        <p14:creationId xmlns:p14="http://schemas.microsoft.com/office/powerpoint/2010/main" val="8905504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741" y="569241"/>
            <a:ext cx="16393657" cy="20665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06741" y="2846200"/>
            <a:ext cx="16393657" cy="67838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06741" y="9909727"/>
            <a:ext cx="4276606"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60C312A-48E5-4CC7-9AAC-1E8B8A673D37}" type="datetimeFigureOut">
              <a:rPr lang="lt-LT" smtClean="0"/>
              <a:t>2023-10-29</a:t>
            </a:fld>
            <a:endParaRPr lang="lt-LT"/>
          </a:p>
        </p:txBody>
      </p:sp>
      <p:sp>
        <p:nvSpPr>
          <p:cNvPr id="5" name="Footer Placeholder 4"/>
          <p:cNvSpPr>
            <a:spLocks noGrp="1"/>
          </p:cNvSpPr>
          <p:nvPr>
            <p:ph type="ftr" sz="quarter" idx="3"/>
          </p:nvPr>
        </p:nvSpPr>
        <p:spPr>
          <a:xfrm>
            <a:off x="6296115" y="9909727"/>
            <a:ext cx="6414909"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13423791" y="9909727"/>
            <a:ext cx="4276606"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684D3137-932A-45A1-8519-3B80DBF84032}" type="slidenum">
              <a:rPr lang="lt-LT" smtClean="0"/>
              <a:t>‹#›</a:t>
            </a:fld>
            <a:endParaRPr lang="lt-LT"/>
          </a:p>
        </p:txBody>
      </p:sp>
    </p:spTree>
    <p:extLst>
      <p:ext uri="{BB962C8B-B14F-4D97-AF65-F5344CB8AC3E}">
        <p14:creationId xmlns:p14="http://schemas.microsoft.com/office/powerpoint/2010/main" val="27341293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zum.lrv.lt/uploads/zum/documents/files/dovanu%20politika(1).docx" TargetMode="External"/><Relationship Id="rId2" Type="http://schemas.openxmlformats.org/officeDocument/2006/relationships/hyperlink" Target="https://zum.lrv.lt/uploads/zum/documents/files/politika(1).docx"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mi.lt/evmi/vmi-nulin%C4%97-dovan%C5%B3-politika"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mokymai.stt.l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mokymai.stt.lt/"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hyperlink" Target="mailto:rita.latvyte@zudc.l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e-tar.lt/portal/lt/legalAct/e10b45c05d6211e79198ffdb108a3753" TargetMode="External"/><Relationship Id="rId3" Type="http://schemas.openxmlformats.org/officeDocument/2006/relationships/hyperlink" Target="https://www.teisesakturegistras.lt/portal/lt/legalAct/2b958160fdbc11ec8fa7d02a65c371ad" TargetMode="External"/><Relationship Id="rId7" Type="http://schemas.openxmlformats.org/officeDocument/2006/relationships/hyperlink" Target="https://www.e-tar.lt/portal/lt/legalAct/TAR.E6A9ED296E27" TargetMode="External"/><Relationship Id="rId2" Type="http://schemas.openxmlformats.org/officeDocument/2006/relationships/hyperlink" Target="https://www.e-tar.lt/portal/lt/legalAct/TAR.4DBDE27621A2/PGKPxZhHEC" TargetMode="External"/><Relationship Id="rId1" Type="http://schemas.openxmlformats.org/officeDocument/2006/relationships/slideLayout" Target="../slideLayouts/slideLayout4.xml"/><Relationship Id="rId6" Type="http://schemas.openxmlformats.org/officeDocument/2006/relationships/hyperlink" Target="https://www.e-tar.lt/portal/lt/legalAct/TAR.9FD3E0DFACD5" TargetMode="External"/><Relationship Id="rId5" Type="http://schemas.openxmlformats.org/officeDocument/2006/relationships/hyperlink" Target="https://www.e-tar.lt/portal/lt/legalAct/TAR.6B16C92046F2" TargetMode="External"/><Relationship Id="rId4" Type="http://schemas.openxmlformats.org/officeDocument/2006/relationships/hyperlink" Target="https://www.e-tar.lt/portal/lt/legalAct/09ac0800f7c411e880d0fe0db08fac8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178"/>
        </a:solidFill>
        <a:effectLst/>
      </p:bgPr>
    </p:bg>
    <p:spTree>
      <p:nvGrpSpPr>
        <p:cNvPr id="1" name=""/>
        <p:cNvGrpSpPr/>
        <p:nvPr/>
      </p:nvGrpSpPr>
      <p:grpSpPr>
        <a:xfrm>
          <a:off x="0" y="0"/>
          <a:ext cx="0" cy="0"/>
          <a:chOff x="0" y="0"/>
          <a:chExt cx="0" cy="0"/>
        </a:xfrm>
      </p:grpSpPr>
      <p:sp>
        <p:nvSpPr>
          <p:cNvPr id="70" name="Text Placeholder 69">
            <a:extLst>
              <a:ext uri="{FF2B5EF4-FFF2-40B4-BE49-F238E27FC236}">
                <a16:creationId xmlns:a16="http://schemas.microsoft.com/office/drawing/2014/main" id="{CE1D8990-FA41-4465-B5CA-C701F684617C}"/>
              </a:ext>
            </a:extLst>
          </p:cNvPr>
          <p:cNvSpPr>
            <a:spLocks noGrp="1"/>
          </p:cNvSpPr>
          <p:nvPr>
            <p:ph type="body" idx="1"/>
          </p:nvPr>
        </p:nvSpPr>
        <p:spPr/>
        <p:txBody>
          <a:bodyPr/>
          <a:lstStyle/>
          <a:p>
            <a:r>
              <a:rPr lang="en-US" dirty="0"/>
              <a:t>2023-10-26, 14 val.</a:t>
            </a:r>
            <a:endParaRPr lang="lt-LT" dirty="0"/>
          </a:p>
        </p:txBody>
      </p:sp>
      <p:sp>
        <p:nvSpPr>
          <p:cNvPr id="71" name="Text Placeholder 70">
            <a:extLst>
              <a:ext uri="{FF2B5EF4-FFF2-40B4-BE49-F238E27FC236}">
                <a16:creationId xmlns:a16="http://schemas.microsoft.com/office/drawing/2014/main" id="{A45041D5-0955-4838-81C5-970B87BE4E29}"/>
              </a:ext>
            </a:extLst>
          </p:cNvPr>
          <p:cNvSpPr>
            <a:spLocks noGrp="1"/>
          </p:cNvSpPr>
          <p:nvPr>
            <p:ph type="body" idx="10"/>
          </p:nvPr>
        </p:nvSpPr>
        <p:spPr/>
        <p:txBody>
          <a:bodyPr>
            <a:normAutofit fontScale="92500" lnSpcReduction="20000"/>
          </a:bodyPr>
          <a:lstStyle/>
          <a:p>
            <a:r>
              <a:rPr lang="lt-LT" b="0" dirty="0">
                <a:effectLst/>
                <a:latin typeface="Roboto" panose="02000000000000000000" pitchFamily="2" charset="0"/>
              </a:rPr>
              <a:t>Skaidrios aplinkos </a:t>
            </a:r>
            <a:r>
              <a:rPr lang="lt-LT" dirty="0">
                <a:latin typeface="Roboto" panose="02000000000000000000" pitchFamily="2" charset="0"/>
              </a:rPr>
              <a:t>kūrimas </a:t>
            </a:r>
            <a:r>
              <a:rPr lang="lt-LT" b="0" dirty="0">
                <a:effectLst/>
                <a:latin typeface="Roboto" panose="02000000000000000000" pitchFamily="2" charset="0"/>
              </a:rPr>
              <a:t>viešajame sektoriuje</a:t>
            </a:r>
            <a:endParaRPr lang="lt-LT" dirty="0"/>
          </a:p>
        </p:txBody>
      </p:sp>
    </p:spTree>
    <p:extLst>
      <p:ext uri="{BB962C8B-B14F-4D97-AF65-F5344CB8AC3E}">
        <p14:creationId xmlns:p14="http://schemas.microsoft.com/office/powerpoint/2010/main" val="25919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r>
              <a:rPr lang="lt-LT" dirty="0"/>
              <a:t>Privačių interesų konfliktų šaltiniai</a:t>
            </a:r>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309688" y="2328530"/>
            <a:ext cx="14320172" cy="6821820"/>
          </a:xfrm>
        </p:spPr>
        <p:txBody>
          <a:bodyPr>
            <a:normAutofit lnSpcReduction="10000"/>
          </a:bodyPr>
          <a:lstStyle/>
          <a:p>
            <a:pPr algn="l"/>
            <a:endParaRPr lang="lt-LT" sz="1800" b="0" i="0" u="none" strike="noStrike" baseline="0" dirty="0">
              <a:solidFill>
                <a:schemeClr val="tx1">
                  <a:lumMod val="75000"/>
                </a:schemeClr>
              </a:solidFill>
              <a:latin typeface="Arial" panose="020B0604020202020204" pitchFamily="34" charset="0"/>
            </a:endParaRP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Šeimos (giminės) ar kitų artimų asmenų nuosavas verslas</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Bendrovių ir įmonių akcijos (jų dalys)</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Profesinė veikla: darbas kitose įmonėse, įstaigose ir organizacijose, individualus užimtumas ir pan.</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Narystė, ryšiai ir pareigos įmonėse, įstaigose ir organizacijose ar fonduose</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Finansiniai ar moraliniai įsipareigojimai (skola) kitiems asmenims, kt.</a:t>
            </a:r>
            <a:r>
              <a:rPr lang="en-US" sz="2400" b="0" i="0" u="none" strike="noStrike" baseline="0" dirty="0">
                <a:solidFill>
                  <a:schemeClr val="tx1">
                    <a:lumMod val="75000"/>
                  </a:schemeClr>
                </a:solidFill>
                <a:latin typeface="Arial" panose="020B0604020202020204" pitchFamily="34" charset="0"/>
              </a:rPr>
              <a:t> </a:t>
            </a:r>
            <a:r>
              <a:rPr lang="lt-LT" sz="2400" b="0" i="0" u="none" strike="noStrike" baseline="0" dirty="0">
                <a:solidFill>
                  <a:schemeClr val="tx1">
                    <a:lumMod val="75000"/>
                  </a:schemeClr>
                </a:solidFill>
                <a:latin typeface="Arial" panose="020B0604020202020204" pitchFamily="34" charset="0"/>
              </a:rPr>
              <a:t>civiliniai santykiai</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Iš kitų asmenų gautos (suteiktos jiems) dovanos bei paslaugos</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Priešiškumas (ginčas ar konkurencija) kitų asmenų ar grupių atžvilgiu</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Artimų (svarbių) asmenų darbas toje pačioje institucijoje ir kt.</a:t>
            </a:r>
          </a:p>
          <a:p>
            <a:pPr marL="285750" indent="-285750">
              <a:buFont typeface="Arial" panose="020B0604020202020204" pitchFamily="34" charset="0"/>
              <a:buChar char="•"/>
            </a:pPr>
            <a:r>
              <a:rPr lang="lt-LT" sz="2400" b="0" i="0" u="none" strike="noStrike" baseline="0" dirty="0">
                <a:solidFill>
                  <a:schemeClr val="tx1">
                    <a:lumMod val="75000"/>
                  </a:schemeClr>
                </a:solidFill>
                <a:latin typeface="Arial" panose="020B0604020202020204" pitchFamily="34" charset="0"/>
              </a:rPr>
              <a:t>Naujo darbo paieškos, derybos su busimuoju darbdaviu</a:t>
            </a:r>
          </a:p>
          <a:p>
            <a:pPr marL="285750" indent="-285750">
              <a:buFont typeface="Arial" panose="020B0604020202020204" pitchFamily="34" charset="0"/>
              <a:buChar char="•"/>
            </a:pPr>
            <a:endParaRPr lang="lt-LT" sz="2400" dirty="0">
              <a:solidFill>
                <a:schemeClr val="tx1">
                  <a:lumMod val="75000"/>
                </a:schemeClr>
              </a:solidFill>
              <a:latin typeface="Arial" panose="020B0604020202020204" pitchFamily="34" charset="0"/>
            </a:endParaRPr>
          </a:p>
          <a:p>
            <a:pPr marL="285750" indent="-285750">
              <a:buFont typeface="Arial" panose="020B0604020202020204" pitchFamily="34" charset="0"/>
              <a:buChar char="•"/>
            </a:pPr>
            <a:endParaRPr lang="lt-LT" sz="2400" b="0" i="0" u="none" strike="noStrike" baseline="0" dirty="0">
              <a:solidFill>
                <a:schemeClr val="tx1">
                  <a:lumMod val="75000"/>
                </a:schemeClr>
              </a:solidFill>
              <a:latin typeface="Arial" panose="020B0604020202020204" pitchFamily="34" charset="0"/>
            </a:endParaRPr>
          </a:p>
          <a:p>
            <a:pPr marL="285750" indent="-285750">
              <a:buFont typeface="Arial" panose="020B0604020202020204" pitchFamily="34" charset="0"/>
              <a:buChar char="•"/>
            </a:pPr>
            <a:r>
              <a:rPr lang="lt-LT" sz="1900" i="0" u="none" strike="noStrike" baseline="0" dirty="0">
                <a:solidFill>
                  <a:schemeClr val="tx1">
                    <a:lumMod val="75000"/>
                  </a:schemeClr>
                </a:solidFill>
                <a:latin typeface="Arial" panose="020B0604020202020204" pitchFamily="34" charset="0"/>
              </a:rPr>
              <a:t>Ryšius su juridiniais ir fiziniais asmenimis sudarius sandorį, kurio vertė didesnė negu 3000eurų, įskaitant individualios veiklos sandorius. Deklaracijoje pateikiama informacija apie sandorius, sudarytus per 12 mėnesių iki deklaracijos pateikimo dienos</a:t>
            </a:r>
            <a:endParaRPr lang="lt-LT" sz="1900" dirty="0">
              <a:solidFill>
                <a:schemeClr val="tx1">
                  <a:lumMod val="75000"/>
                </a:schemeClr>
              </a:solidFill>
            </a:endParaRPr>
          </a:p>
          <a:p>
            <a:pPr marL="285750" indent="-285750">
              <a:buFont typeface="Arial" panose="020B0604020202020204" pitchFamily="34" charset="0"/>
              <a:buChar char="•"/>
            </a:pPr>
            <a:endParaRPr lang="lt-LT" sz="2400" b="0" i="0" u="none" strike="noStrike" baseline="0" dirty="0">
              <a:solidFill>
                <a:schemeClr val="tx1">
                  <a:lumMod val="75000"/>
                </a:schemeClr>
              </a:solidFill>
              <a:latin typeface="Arial" panose="020B0604020202020204" pitchFamily="34" charset="0"/>
            </a:endParaRPr>
          </a:p>
          <a:p>
            <a:endParaRPr lang="lt-LT" dirty="0"/>
          </a:p>
        </p:txBody>
      </p:sp>
    </p:spTree>
    <p:extLst>
      <p:ext uri="{BB962C8B-B14F-4D97-AF65-F5344CB8AC3E}">
        <p14:creationId xmlns:p14="http://schemas.microsoft.com/office/powerpoint/2010/main" val="202486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CF8DBDF-8767-53CA-7E2E-DEDF14826B2B}"/>
              </a:ext>
            </a:extLst>
          </p:cNvPr>
          <p:cNvSpPr>
            <a:spLocks noGrp="1"/>
          </p:cNvSpPr>
          <p:nvPr>
            <p:ph type="title"/>
          </p:nvPr>
        </p:nvSpPr>
        <p:spPr/>
        <p:txBody>
          <a:bodyPr/>
          <a:lstStyle/>
          <a:p>
            <a:r>
              <a:rPr lang="lt-LT" dirty="0"/>
              <a:t>Interesų kategorijos</a:t>
            </a:r>
          </a:p>
        </p:txBody>
      </p:sp>
      <p:pic>
        <p:nvPicPr>
          <p:cNvPr id="5" name="Paveikslėlis 4" descr="Paveikslėlis, kuriame yra tekstas, ekrano kopija, Šriftas, vizitinė kortelė&#10;&#10;Automatiškai sugeneruotas aprašymas">
            <a:extLst>
              <a:ext uri="{FF2B5EF4-FFF2-40B4-BE49-F238E27FC236}">
                <a16:creationId xmlns:a16="http://schemas.microsoft.com/office/drawing/2014/main" id="{53710AF6-8AC0-D2D1-51CE-2EA8612FA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961" y="1913337"/>
            <a:ext cx="12420993" cy="7776391"/>
          </a:xfrm>
          <a:prstGeom prst="rect">
            <a:avLst/>
          </a:prstGeom>
        </p:spPr>
      </p:pic>
    </p:spTree>
    <p:extLst>
      <p:ext uri="{BB962C8B-B14F-4D97-AF65-F5344CB8AC3E}">
        <p14:creationId xmlns:p14="http://schemas.microsoft.com/office/powerpoint/2010/main" val="153956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br>
              <a:rPr lang="lt-LT" sz="4800" dirty="0"/>
            </a:br>
            <a:endParaRPr lang="lt-LT" dirty="0"/>
          </a:p>
        </p:txBody>
      </p:sp>
      <p:pic>
        <p:nvPicPr>
          <p:cNvPr id="3" name="Paveikslėlis 2">
            <a:extLst>
              <a:ext uri="{FF2B5EF4-FFF2-40B4-BE49-F238E27FC236}">
                <a16:creationId xmlns:a16="http://schemas.microsoft.com/office/drawing/2014/main" id="{E4CCDF0F-75F4-1464-20DC-94B7F842ADA8}"/>
              </a:ext>
            </a:extLst>
          </p:cNvPr>
          <p:cNvPicPr>
            <a:picLocks noChangeAspect="1"/>
          </p:cNvPicPr>
          <p:nvPr/>
        </p:nvPicPr>
        <p:blipFill>
          <a:blip r:embed="rId2"/>
          <a:stretch>
            <a:fillRect/>
          </a:stretch>
        </p:blipFill>
        <p:spPr>
          <a:xfrm>
            <a:off x="817690" y="914399"/>
            <a:ext cx="13546896" cy="7595938"/>
          </a:xfrm>
          <a:prstGeom prst="rect">
            <a:avLst/>
          </a:prstGeom>
        </p:spPr>
      </p:pic>
    </p:spTree>
    <p:extLst>
      <p:ext uri="{BB962C8B-B14F-4D97-AF65-F5344CB8AC3E}">
        <p14:creationId xmlns:p14="http://schemas.microsoft.com/office/powerpoint/2010/main" val="146629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r>
              <a:rPr lang="lt-LT" sz="4400" dirty="0"/>
              <a:t>PRANEŠĖJŲ APSAUGA IR KONFIDENCIALUMO UŽTIKRINIMAS</a:t>
            </a:r>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309688" y="2541181"/>
            <a:ext cx="16786926" cy="6609169"/>
          </a:xfrm>
        </p:spPr>
        <p:txBody>
          <a:bodyPr>
            <a:noAutofit/>
          </a:bodyPr>
          <a:lstStyle/>
          <a:p>
            <a:pPr algn="l" fontAlgn="base"/>
            <a:endParaRPr lang="lt-LT" sz="3200" b="0" i="0" dirty="0">
              <a:solidFill>
                <a:srgbClr val="0C4178"/>
              </a:solidFill>
              <a:effectLst/>
              <a:latin typeface="+mj-lt"/>
            </a:endParaRPr>
          </a:p>
          <a:p>
            <a:r>
              <a:rPr lang="lt-LT" sz="3200" b="0" i="0" dirty="0">
                <a:solidFill>
                  <a:schemeClr val="accent5">
                    <a:lumMod val="50000"/>
                  </a:schemeClr>
                </a:solidFill>
                <a:effectLst/>
                <a:latin typeface="+mj-lt"/>
              </a:rPr>
              <a:t>Pagrindinės asmenų, pateikusių informaciją apie pažeidimus, apsaugos, skatinimo ir pagalbos jiems priemonės:</a:t>
            </a:r>
            <a:br>
              <a:rPr lang="lt-LT" sz="3200" dirty="0">
                <a:solidFill>
                  <a:schemeClr val="accent5">
                    <a:lumMod val="50000"/>
                  </a:schemeClr>
                </a:solidFill>
                <a:latin typeface="+mj-lt"/>
              </a:rPr>
            </a:br>
            <a:br>
              <a:rPr lang="lt-LT" sz="3200" dirty="0">
                <a:solidFill>
                  <a:schemeClr val="accent5">
                    <a:lumMod val="50000"/>
                  </a:schemeClr>
                </a:solidFill>
                <a:latin typeface="+mj-lt"/>
              </a:rPr>
            </a:br>
            <a:r>
              <a:rPr lang="lt-LT" sz="3200" b="0" i="0" dirty="0">
                <a:solidFill>
                  <a:schemeClr val="accent5">
                    <a:lumMod val="50000"/>
                  </a:schemeClr>
                </a:solidFill>
                <a:effectLst/>
                <a:latin typeface="+mj-lt"/>
              </a:rPr>
              <a:t>saugių informacijos apie pažeidimus teikimo kanalų užtikrinimas;</a:t>
            </a:r>
            <a:br>
              <a:rPr lang="lt-LT" sz="3200" dirty="0">
                <a:solidFill>
                  <a:schemeClr val="accent5">
                    <a:lumMod val="50000"/>
                  </a:schemeClr>
                </a:solidFill>
                <a:latin typeface="+mj-lt"/>
              </a:rPr>
            </a:br>
            <a:r>
              <a:rPr lang="lt-LT" sz="3200" b="0" i="0" dirty="0">
                <a:solidFill>
                  <a:schemeClr val="accent5">
                    <a:lumMod val="50000"/>
                  </a:schemeClr>
                </a:solidFill>
                <a:effectLst/>
                <a:latin typeface="+mj-lt"/>
              </a:rPr>
              <a:t>konfidencialumo užtikrinimas;</a:t>
            </a:r>
            <a:br>
              <a:rPr lang="lt-LT" sz="3200" dirty="0">
                <a:solidFill>
                  <a:schemeClr val="accent5">
                    <a:lumMod val="50000"/>
                  </a:schemeClr>
                </a:solidFill>
                <a:latin typeface="+mj-lt"/>
              </a:rPr>
            </a:br>
            <a:r>
              <a:rPr lang="lt-LT" sz="3200" b="0" i="0" dirty="0">
                <a:solidFill>
                  <a:schemeClr val="accent5">
                    <a:lumMod val="50000"/>
                  </a:schemeClr>
                </a:solidFill>
                <a:effectLst/>
                <a:latin typeface="+mj-lt"/>
              </a:rPr>
              <a:t>draudimas daryti neigiamą poveikį;</a:t>
            </a:r>
            <a:br>
              <a:rPr lang="lt-LT" sz="3200" dirty="0">
                <a:solidFill>
                  <a:schemeClr val="accent5">
                    <a:lumMod val="50000"/>
                  </a:schemeClr>
                </a:solidFill>
                <a:latin typeface="+mj-lt"/>
              </a:rPr>
            </a:br>
            <a:r>
              <a:rPr lang="lt-LT" sz="3200" b="0" i="0" dirty="0">
                <a:solidFill>
                  <a:schemeClr val="accent5">
                    <a:lumMod val="50000"/>
                  </a:schemeClr>
                </a:solidFill>
                <a:effectLst/>
                <a:latin typeface="+mj-lt"/>
              </a:rPr>
              <a:t>teisė gauti atlyginimą už vertingą informacij</a:t>
            </a:r>
            <a:r>
              <a:rPr lang="lt-LT" sz="3200" dirty="0">
                <a:solidFill>
                  <a:schemeClr val="accent5">
                    <a:lumMod val="50000"/>
                  </a:schemeClr>
                </a:solidFill>
                <a:latin typeface="+mj-lt"/>
              </a:rPr>
              <a:t>ą</a:t>
            </a:r>
            <a:r>
              <a:rPr lang="lt-LT" sz="3200" b="0" i="0" dirty="0">
                <a:solidFill>
                  <a:schemeClr val="accent5">
                    <a:lumMod val="50000"/>
                  </a:schemeClr>
                </a:solidFill>
                <a:effectLst/>
                <a:latin typeface="+mj-lt"/>
              </a:rPr>
              <a:t>;</a:t>
            </a:r>
            <a:endParaRPr lang="lt-LT" sz="3200" dirty="0">
              <a:solidFill>
                <a:schemeClr val="accent5">
                  <a:lumMod val="50000"/>
                </a:schemeClr>
              </a:solidFill>
              <a:latin typeface="+mj-lt"/>
            </a:endParaRPr>
          </a:p>
          <a:p>
            <a:r>
              <a:rPr lang="lt-LT" sz="3200" b="0" i="0" dirty="0">
                <a:solidFill>
                  <a:schemeClr val="accent5">
                    <a:lumMod val="50000"/>
                  </a:schemeClr>
                </a:solidFill>
                <a:effectLst/>
                <a:latin typeface="+mj-lt"/>
              </a:rPr>
              <a:t>teisė gauti kompensaciją;</a:t>
            </a:r>
            <a:br>
              <a:rPr lang="lt-LT" sz="3200" dirty="0">
                <a:solidFill>
                  <a:schemeClr val="accent5">
                    <a:lumMod val="50000"/>
                  </a:schemeClr>
                </a:solidFill>
                <a:latin typeface="+mj-lt"/>
              </a:rPr>
            </a:br>
            <a:r>
              <a:rPr lang="lt-LT" sz="3200" b="0" i="0" dirty="0">
                <a:solidFill>
                  <a:schemeClr val="accent5">
                    <a:lumMod val="50000"/>
                  </a:schemeClr>
                </a:solidFill>
                <a:effectLst/>
                <a:latin typeface="+mj-lt"/>
              </a:rPr>
              <a:t>nemokamos teisinės pagalbos užtikrinimas;</a:t>
            </a:r>
            <a:br>
              <a:rPr lang="lt-LT" sz="3200" dirty="0">
                <a:solidFill>
                  <a:schemeClr val="accent5">
                    <a:lumMod val="50000"/>
                  </a:schemeClr>
                </a:solidFill>
                <a:latin typeface="+mj-lt"/>
              </a:rPr>
            </a:br>
            <a:r>
              <a:rPr lang="lt-LT" sz="3200" b="0" i="0" dirty="0">
                <a:solidFill>
                  <a:schemeClr val="accent5">
                    <a:lumMod val="50000"/>
                  </a:schemeClr>
                </a:solidFill>
                <a:effectLst/>
                <a:latin typeface="+mj-lt"/>
              </a:rPr>
              <a:t>atleidimas nuo atsakomybės;</a:t>
            </a:r>
            <a:br>
              <a:rPr lang="lt-LT" sz="3200" b="0" i="0" dirty="0">
                <a:solidFill>
                  <a:schemeClr val="accent5">
                    <a:lumMod val="50000"/>
                  </a:schemeClr>
                </a:solidFill>
                <a:effectLst/>
                <a:latin typeface="+mj-lt"/>
              </a:rPr>
            </a:br>
            <a:r>
              <a:rPr lang="lt-LT" sz="3200" b="0" i="0" dirty="0">
                <a:solidFill>
                  <a:schemeClr val="accent5">
                    <a:lumMod val="50000"/>
                  </a:schemeClr>
                </a:solidFill>
                <a:effectLst/>
                <a:latin typeface="+mj-lt"/>
              </a:rPr>
              <a:t>teisė gauti išsamią, nešališką informaciją ir nemokamas konsultacijas dėl informacijos apie pažeidimus teikimo procedūrų ir teisių gynimo priemonių suteikimo.</a:t>
            </a:r>
            <a:endParaRPr lang="lt-LT" sz="3200" dirty="0">
              <a:solidFill>
                <a:schemeClr val="accent5">
                  <a:lumMod val="50000"/>
                </a:schemeClr>
              </a:solidFill>
              <a:latin typeface="+mj-lt"/>
            </a:endParaRPr>
          </a:p>
        </p:txBody>
      </p:sp>
    </p:spTree>
    <p:extLst>
      <p:ext uri="{BB962C8B-B14F-4D97-AF65-F5344CB8AC3E}">
        <p14:creationId xmlns:p14="http://schemas.microsoft.com/office/powerpoint/2010/main" val="926587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4">
            <a:extLst>
              <a:ext uri="{FF2B5EF4-FFF2-40B4-BE49-F238E27FC236}">
                <a16:creationId xmlns:a16="http://schemas.microsoft.com/office/drawing/2014/main" id="{5C985B84-399D-4C09-99CC-90E94B53322D}"/>
              </a:ext>
            </a:extLst>
          </p:cNvPr>
          <p:cNvPicPr>
            <a:picLocks noGrp="1" noChangeAspect="1"/>
          </p:cNvPicPr>
          <p:nvPr/>
        </p:nvPicPr>
        <p:blipFill rotWithShape="1">
          <a:blip r:embed="rId2"/>
          <a:srcRect t="4740"/>
          <a:stretch/>
        </p:blipFill>
        <p:spPr>
          <a:xfrm>
            <a:off x="1354342" y="610750"/>
            <a:ext cx="7991060" cy="9470312"/>
          </a:xfrm>
          <a:prstGeom prst="rect">
            <a:avLst/>
          </a:prstGeom>
        </p:spPr>
      </p:pic>
    </p:spTree>
    <p:extLst>
      <p:ext uri="{BB962C8B-B14F-4D97-AF65-F5344CB8AC3E}">
        <p14:creationId xmlns:p14="http://schemas.microsoft.com/office/powerpoint/2010/main" val="333977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r>
              <a:rPr lang="lt-LT" sz="4400" dirty="0"/>
              <a:t>PRANEŠIMŲ KANALA</a:t>
            </a:r>
            <a:r>
              <a:rPr lang="en-US" sz="4400" dirty="0"/>
              <a:t>S</a:t>
            </a:r>
            <a:br>
              <a:rPr lang="lt-LT" sz="4800" dirty="0"/>
            </a:br>
            <a:endParaRPr lang="lt-LT" dirty="0"/>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309688" y="2635830"/>
            <a:ext cx="13320712" cy="6514520"/>
          </a:xfrm>
        </p:spPr>
        <p:txBody>
          <a:bodyPr>
            <a:normAutofit/>
          </a:bodyPr>
          <a:lstStyle/>
          <a:p>
            <a:pPr algn="l" fontAlgn="base"/>
            <a:r>
              <a:rPr lang="lt-LT" sz="1800" b="1" i="0" dirty="0">
                <a:solidFill>
                  <a:srgbClr val="0C4178"/>
                </a:solidFill>
                <a:effectLst/>
              </a:rPr>
              <a:t>Pasitikėjimo linija</a:t>
            </a:r>
            <a:br>
              <a:rPr lang="lt-LT" sz="1800" b="0" i="0" dirty="0">
                <a:solidFill>
                  <a:srgbClr val="0C4178"/>
                </a:solidFill>
                <a:effectLst/>
              </a:rPr>
            </a:br>
            <a:r>
              <a:rPr lang="lt-LT" sz="1800" b="0" i="0" dirty="0">
                <a:solidFill>
                  <a:srgbClr val="0C4178"/>
                </a:solidFill>
                <a:effectLst/>
              </a:rPr>
              <a:t>Čia jūs galite pranešti apie galimai neteisėtus įmonės darbuotojų veiksmus ar galimus pažeidimus vidiniu pranešimų kanalu.</a:t>
            </a:r>
            <a:br>
              <a:rPr lang="lt-LT" sz="1800" b="0" i="0" dirty="0">
                <a:solidFill>
                  <a:srgbClr val="0C4178"/>
                </a:solidFill>
                <a:effectLst/>
              </a:rPr>
            </a:br>
            <a:r>
              <a:rPr lang="lt-LT" sz="1800" b="0" i="0" dirty="0">
                <a:solidFill>
                  <a:srgbClr val="0C4178"/>
                </a:solidFill>
                <a:effectLst/>
              </a:rPr>
              <a:t>Pažeidimas – įmonėje galbūt rengiama, daroma ar padaryta nusikalstama veika, administracinis nusižengimas, darbo pareigų pažeidimas, ar kitas grėsmę viešajam interesui keliantis arba jį pažeidžiantis teisės pažeidimas.</a:t>
            </a:r>
            <a:br>
              <a:rPr lang="lt-LT" sz="1800" b="0" i="0" dirty="0">
                <a:solidFill>
                  <a:srgbClr val="0C4178"/>
                </a:solidFill>
                <a:effectLst/>
              </a:rPr>
            </a:br>
            <a:r>
              <a:rPr lang="lt-LT" sz="1800" b="0" i="0" dirty="0">
                <a:solidFill>
                  <a:srgbClr val="0C4178"/>
                </a:solidFill>
                <a:effectLst/>
              </a:rPr>
              <a:t>Asmuo, teikiantis informaciją apie pažeidimą vidiniu kanalu, gali jį pateikti vienu iš šių būdų:</a:t>
            </a:r>
          </a:p>
          <a:p>
            <a:pPr algn="l" fontAlgn="base">
              <a:buFont typeface="Arial" panose="020B0604020202020204" pitchFamily="34" charset="0"/>
              <a:buChar char="•"/>
            </a:pPr>
            <a:r>
              <a:rPr lang="lt-LT" sz="1800" b="0" i="0" dirty="0">
                <a:solidFill>
                  <a:srgbClr val="0C4178"/>
                </a:solidFill>
                <a:effectLst/>
              </a:rPr>
              <a:t>užpildęs formą </a:t>
            </a:r>
            <a:r>
              <a:rPr lang="en-US" sz="1800" dirty="0" err="1">
                <a:solidFill>
                  <a:srgbClr val="0C4178"/>
                </a:solidFill>
              </a:rPr>
              <a:t>arba</a:t>
            </a:r>
            <a:r>
              <a:rPr lang="en-US" sz="1800" dirty="0">
                <a:solidFill>
                  <a:srgbClr val="0C4178"/>
                </a:solidFill>
              </a:rPr>
              <a:t> l</a:t>
            </a:r>
            <a:r>
              <a:rPr lang="lt-LT" sz="1800" b="0" i="0" dirty="0" err="1">
                <a:solidFill>
                  <a:srgbClr val="0C4178"/>
                </a:solidFill>
                <a:effectLst/>
              </a:rPr>
              <a:t>aisvos</a:t>
            </a:r>
            <a:r>
              <a:rPr lang="lt-LT" sz="1800" b="0" i="0" dirty="0">
                <a:solidFill>
                  <a:srgbClr val="0C4178"/>
                </a:solidFill>
                <a:effectLst/>
              </a:rPr>
              <a:t> formos pranešimą, siųsti el. paštu </a:t>
            </a:r>
            <a:r>
              <a:rPr lang="lt-LT" sz="1800" b="0" i="0" dirty="0" err="1">
                <a:solidFill>
                  <a:srgbClr val="0C4178"/>
                </a:solidFill>
                <a:effectLst/>
              </a:rPr>
              <a:t>pranesk@zudc.lt</a:t>
            </a:r>
            <a:r>
              <a:rPr lang="lt-LT" sz="1800" b="0" i="0" dirty="0">
                <a:solidFill>
                  <a:srgbClr val="0C4178"/>
                </a:solidFill>
                <a:effectLst/>
              </a:rPr>
              <a:t>.</a:t>
            </a:r>
          </a:p>
          <a:p>
            <a:pPr algn="l" fontAlgn="base">
              <a:buFont typeface="Arial" panose="020B0604020202020204" pitchFamily="34" charset="0"/>
              <a:buChar char="•"/>
            </a:pPr>
            <a:r>
              <a:rPr lang="lt-LT" sz="1800" b="0" i="0" dirty="0">
                <a:solidFill>
                  <a:srgbClr val="0C4178"/>
                </a:solidFill>
                <a:effectLst/>
              </a:rPr>
              <a:t>tiesiogiai Valstybės įmonės Žemės ūkio duomenų centro kompetentingam subjektui (Konstitucijos pr. 23, 325 kabinetas), tel. </a:t>
            </a:r>
            <a:r>
              <a:rPr lang="lt-LT" sz="1800" b="0" i="0" dirty="0" err="1">
                <a:solidFill>
                  <a:srgbClr val="0C4178"/>
                </a:solidFill>
                <a:effectLst/>
              </a:rPr>
              <a:t>nr.</a:t>
            </a:r>
            <a:r>
              <a:rPr lang="lt-LT" sz="1800" b="0" i="0" dirty="0">
                <a:solidFill>
                  <a:srgbClr val="0C4178"/>
                </a:solidFill>
                <a:effectLst/>
              </a:rPr>
              <a:t> +37061468065</a:t>
            </a:r>
          </a:p>
          <a:p>
            <a:pPr algn="l" fontAlgn="base"/>
            <a:r>
              <a:rPr lang="lt-LT" sz="1800" b="0" i="0" dirty="0">
                <a:solidFill>
                  <a:srgbClr val="0C4178"/>
                </a:solidFill>
                <a:effectLst/>
              </a:rPr>
              <a:t>Asmeniui, pateikusiam informaciją apie pažeidimą, bus užtikrinamas konfidencialumas.</a:t>
            </a:r>
            <a:endParaRPr lang="en-US" sz="1800" b="0" i="0" dirty="0">
              <a:solidFill>
                <a:srgbClr val="0C4178"/>
              </a:solidFill>
              <a:effectLst/>
            </a:endParaRPr>
          </a:p>
          <a:p>
            <a:pPr algn="l" fontAlgn="base"/>
            <a:endParaRPr lang="en-US" sz="1800" dirty="0">
              <a:solidFill>
                <a:srgbClr val="0C4178"/>
              </a:solidFill>
            </a:endParaRPr>
          </a:p>
          <a:p>
            <a:pPr algn="l" fontAlgn="base"/>
            <a:r>
              <a:rPr lang="lt-LT" sz="1800" b="1" i="0" dirty="0">
                <a:solidFill>
                  <a:srgbClr val="0C4178"/>
                </a:solidFill>
                <a:effectLst/>
              </a:rPr>
              <a:t>Praneškite apie korupciją</a:t>
            </a:r>
            <a:br>
              <a:rPr lang="lt-LT" sz="1800" b="0" i="0" dirty="0">
                <a:solidFill>
                  <a:srgbClr val="0C4178"/>
                </a:solidFill>
                <a:effectLst/>
              </a:rPr>
            </a:br>
            <a:r>
              <a:rPr lang="lt-LT" sz="1800" b="0" i="0" dirty="0">
                <a:solidFill>
                  <a:srgbClr val="0C4178"/>
                </a:solidFill>
                <a:effectLst/>
              </a:rPr>
              <a:t>Lietuvos Respublikos korupcijos prevencijos įstatymas nustato prievolę valstybės tarnautojams ar jiems prilygintiems asmenims apie jam žinomą korupcinio pobūdžio nusikalstamą veiką pranešti STT, prokuratūrai ar kitai ikiteisminio tyrimo įstaigai.</a:t>
            </a:r>
            <a:br>
              <a:rPr lang="lt-LT" sz="1800" b="0" i="0" dirty="0">
                <a:solidFill>
                  <a:srgbClr val="0C4178"/>
                </a:solidFill>
                <a:effectLst/>
              </a:rPr>
            </a:br>
            <a:r>
              <a:rPr lang="lt-LT" sz="1800" b="0" i="0" dirty="0">
                <a:solidFill>
                  <a:srgbClr val="0C4178"/>
                </a:solidFill>
                <a:effectLst/>
              </a:rPr>
              <a:t>Pranešti STT galite šiais būdais:</a:t>
            </a:r>
          </a:p>
          <a:p>
            <a:pPr algn="l" fontAlgn="base">
              <a:buFont typeface="Arial" panose="020B0604020202020204" pitchFamily="34" charset="0"/>
              <a:buChar char="•"/>
            </a:pPr>
            <a:r>
              <a:rPr lang="lt-LT" sz="1800" b="0" i="0" dirty="0">
                <a:solidFill>
                  <a:srgbClr val="0C4178"/>
                </a:solidFill>
                <a:effectLst/>
              </a:rPr>
              <a:t>www.stt.lt, palikdami žinutę interneto tinklalapyje;</a:t>
            </a:r>
          </a:p>
          <a:p>
            <a:pPr algn="l" fontAlgn="base">
              <a:buFont typeface="Arial" panose="020B0604020202020204" pitchFamily="34" charset="0"/>
              <a:buChar char="•"/>
            </a:pPr>
            <a:r>
              <a:rPr lang="lt-LT" sz="1800" b="0" i="0" dirty="0">
                <a:solidFill>
                  <a:srgbClr val="0C4178"/>
                </a:solidFill>
                <a:effectLst/>
              </a:rPr>
              <a:t>siųsdami žinutę adresu: </a:t>
            </a:r>
            <a:r>
              <a:rPr lang="lt-LT" sz="1800" b="0" i="0" dirty="0" err="1">
                <a:solidFill>
                  <a:srgbClr val="0C4178"/>
                </a:solidFill>
                <a:effectLst/>
              </a:rPr>
              <a:t>pranesk@stt.lt</a:t>
            </a:r>
            <a:r>
              <a:rPr lang="lt-LT" sz="1800" b="0" i="0" dirty="0">
                <a:solidFill>
                  <a:srgbClr val="0C4178"/>
                </a:solidFill>
                <a:effectLst/>
              </a:rPr>
              <a:t>;</a:t>
            </a:r>
          </a:p>
          <a:p>
            <a:pPr algn="l" fontAlgn="base">
              <a:buFont typeface="Arial" panose="020B0604020202020204" pitchFamily="34" charset="0"/>
              <a:buChar char="•"/>
            </a:pPr>
            <a:r>
              <a:rPr lang="lt-LT" sz="1800" b="0" i="0" dirty="0">
                <a:solidFill>
                  <a:srgbClr val="0C4178"/>
                </a:solidFill>
                <a:effectLst/>
              </a:rPr>
              <a:t>24/7 karštąja linija (85) 266 3333;</a:t>
            </a:r>
          </a:p>
          <a:p>
            <a:pPr algn="l" fontAlgn="base">
              <a:buFont typeface="Arial" panose="020B0604020202020204" pitchFamily="34" charset="0"/>
              <a:buChar char="•"/>
            </a:pPr>
            <a:r>
              <a:rPr lang="lt-LT" sz="1800" b="0" i="0" dirty="0">
                <a:solidFill>
                  <a:srgbClr val="0C4178"/>
                </a:solidFill>
                <a:effectLst/>
              </a:rPr>
              <a:t>mobiliąja programėle „Pranešk STT</a:t>
            </a:r>
            <a:r>
              <a:rPr lang="en-US" sz="1800" b="0" i="0" dirty="0">
                <a:solidFill>
                  <a:srgbClr val="0C4178"/>
                </a:solidFill>
                <a:effectLst/>
              </a:rPr>
              <a:t>”</a:t>
            </a:r>
            <a:endParaRPr lang="lt-LT" sz="1800" b="0" i="0" dirty="0">
              <a:solidFill>
                <a:srgbClr val="0C4178"/>
              </a:solidFill>
              <a:effectLst/>
            </a:endParaRPr>
          </a:p>
          <a:p>
            <a:endParaRPr lang="lt-LT" dirty="0"/>
          </a:p>
        </p:txBody>
      </p:sp>
    </p:spTree>
    <p:extLst>
      <p:ext uri="{BB962C8B-B14F-4D97-AF65-F5344CB8AC3E}">
        <p14:creationId xmlns:p14="http://schemas.microsoft.com/office/powerpoint/2010/main" val="386444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E00653-E263-9458-723C-20631B4D7A92}"/>
              </a:ext>
            </a:extLst>
          </p:cNvPr>
          <p:cNvSpPr>
            <a:spLocks noGrp="1"/>
          </p:cNvSpPr>
          <p:nvPr>
            <p:ph type="title"/>
          </p:nvPr>
        </p:nvSpPr>
        <p:spPr>
          <a:xfrm>
            <a:off x="1505524" y="914399"/>
            <a:ext cx="16393657" cy="1115569"/>
          </a:xfrm>
        </p:spPr>
        <p:txBody>
          <a:bodyPr>
            <a:normAutofit/>
          </a:bodyPr>
          <a:lstStyle/>
          <a:p>
            <a:pPr algn="ctr"/>
            <a:r>
              <a:rPr lang="lt-LT" sz="4400" cap="all" dirty="0"/>
              <a:t>Nulinės dovanų politikos esmė</a:t>
            </a:r>
          </a:p>
        </p:txBody>
      </p:sp>
      <p:sp>
        <p:nvSpPr>
          <p:cNvPr id="3" name="Teksto vietos rezervavimo ženklas 2">
            <a:extLst>
              <a:ext uri="{FF2B5EF4-FFF2-40B4-BE49-F238E27FC236}">
                <a16:creationId xmlns:a16="http://schemas.microsoft.com/office/drawing/2014/main" id="{F0E9D6B5-FD9A-F59C-4127-2E7CBE77CCDF}"/>
              </a:ext>
            </a:extLst>
          </p:cNvPr>
          <p:cNvSpPr>
            <a:spLocks noGrp="1"/>
          </p:cNvSpPr>
          <p:nvPr>
            <p:ph type="body" sz="half" idx="2"/>
          </p:nvPr>
        </p:nvSpPr>
        <p:spPr>
          <a:xfrm>
            <a:off x="735496" y="2029967"/>
            <a:ext cx="16797130" cy="8286849"/>
          </a:xfrm>
        </p:spPr>
        <p:txBody>
          <a:bodyPr>
            <a:normAutofit fontScale="92500" lnSpcReduction="10000"/>
          </a:bodyPr>
          <a:lstStyle/>
          <a:p>
            <a:pPr lvl="0" algn="just">
              <a:lnSpc>
                <a:spcPct val="120000"/>
              </a:lnSpc>
            </a:pPr>
            <a:r>
              <a:rPr lang="lt-LT" sz="3600" dirty="0"/>
              <a:t>Žemės ūkio ministerijoje, jai pavaldžiose ar kontroliuojamose / valdomose įstaigose, įmonėse, bendrovėse (toliau – organizacijos) </a:t>
            </a:r>
            <a:r>
              <a:rPr lang="lt-LT" sz="3600" b="1" dirty="0"/>
              <a:t>taikoma Nulinė dovanų politika, </a:t>
            </a:r>
            <a:r>
              <a:rPr lang="lt-LT" sz="3600" i="1" dirty="0"/>
              <a:t>nustatyta </a:t>
            </a:r>
            <a:r>
              <a:rPr lang="lt-LT" sz="3600" i="1" dirty="0">
                <a:hlinkClick r:id="rId2"/>
              </a:rPr>
              <a:t>Lietuvos Respublikos žemės ūkio ministerijos ir jos valdymo srities įstaigų, valstybės valdomų įmonių nulinės tolerancijos korupcijai politikos apraše</a:t>
            </a:r>
            <a:r>
              <a:rPr lang="lt-LT" sz="3600" i="1" dirty="0"/>
              <a:t> ir </a:t>
            </a:r>
            <a:r>
              <a:rPr lang="lt-LT" sz="3700" i="1" dirty="0"/>
              <a:t>jo 2 priede „</a:t>
            </a:r>
            <a:r>
              <a:rPr lang="lt-LT" sz="3700" i="1" dirty="0">
                <a:hlinkClick r:id="rId3"/>
              </a:rPr>
              <a:t>Lietuvos Respublikos žemės ūkio ministerijos ir jos valdymo srities įstaigų, valstybės valdomų įmonių dovanų politikos aprašas</a:t>
            </a:r>
            <a:r>
              <a:rPr lang="lt-LT" sz="3700" i="1" dirty="0"/>
              <a:t>“ (toliau – Dovanų politikos aprašas) . </a:t>
            </a:r>
          </a:p>
          <a:p>
            <a:pPr fontAlgn="auto"/>
            <a:endParaRPr lang="lt-LT" sz="3600" b="1" dirty="0"/>
          </a:p>
          <a:p>
            <a:pPr fontAlgn="auto"/>
            <a:r>
              <a:rPr lang="lt-LT" sz="3600" b="1" dirty="0"/>
              <a:t>Nulinė dovanų politika šiuo atveju reiškia:</a:t>
            </a:r>
            <a:endParaRPr lang="en-US" sz="3600" dirty="0"/>
          </a:p>
          <a:p>
            <a:pPr marL="571500" indent="-571500" fontAlgn="auto">
              <a:lnSpc>
                <a:spcPct val="170000"/>
              </a:lnSpc>
              <a:buFont typeface="Arial" panose="020B0604020202020204" pitchFamily="34" charset="0"/>
              <a:buChar char="•"/>
            </a:pPr>
            <a:r>
              <a:rPr lang="lt-LT" sz="3600" dirty="0"/>
              <a:t>Ministerijoje, organizacijose </a:t>
            </a:r>
            <a:r>
              <a:rPr lang="lt-LT" sz="3600" b="1" dirty="0"/>
              <a:t>nepriimamos ir neteikiamos jokios dovanos, išskyrus Dovanų politikos apraše numatytas išimtis</a:t>
            </a:r>
            <a:r>
              <a:rPr lang="lt-LT" sz="3600" dirty="0"/>
              <a:t>;</a:t>
            </a:r>
          </a:p>
          <a:p>
            <a:pPr marL="571500" indent="-571500" fontAlgn="auto">
              <a:lnSpc>
                <a:spcPct val="170000"/>
              </a:lnSpc>
              <a:buFont typeface="Arial" panose="020B0604020202020204" pitchFamily="34" charset="0"/>
              <a:buChar char="•"/>
            </a:pPr>
            <a:r>
              <a:rPr lang="lt-LT" sz="3600" dirty="0"/>
              <a:t>visos darbuotojų priimtos </a:t>
            </a:r>
            <a:r>
              <a:rPr lang="lt-LT" sz="3600" b="1" dirty="0">
                <a:solidFill>
                  <a:srgbClr val="FF0000"/>
                </a:solidFill>
              </a:rPr>
              <a:t>dovanos yra fiksuojamos (registruojamos) ir įvertinamos</a:t>
            </a:r>
            <a:r>
              <a:rPr lang="lt-LT" sz="3600" dirty="0"/>
              <a:t>, nepriklausomai nuo jų vertės.</a:t>
            </a:r>
            <a:endParaRPr lang="en-US" sz="3600" dirty="0"/>
          </a:p>
        </p:txBody>
      </p:sp>
      <p:sp>
        <p:nvSpPr>
          <p:cNvPr id="4" name="Teksto vietos rezervavimo ženklas 2">
            <a:extLst>
              <a:ext uri="{FF2B5EF4-FFF2-40B4-BE49-F238E27FC236}">
                <a16:creationId xmlns:a16="http://schemas.microsoft.com/office/drawing/2014/main" id="{F0E9D6B5-FD9A-F59C-4127-2E7CBE77CCDF}"/>
              </a:ext>
            </a:extLst>
          </p:cNvPr>
          <p:cNvSpPr txBox="1">
            <a:spLocks/>
          </p:cNvSpPr>
          <p:nvPr/>
        </p:nvSpPr>
        <p:spPr>
          <a:xfrm>
            <a:off x="10140406" y="1883663"/>
            <a:ext cx="7559992" cy="8075345"/>
          </a:xfrm>
          <a:prstGeom prst="rect">
            <a:avLst/>
          </a:prstGeom>
        </p:spPr>
        <p:txBody>
          <a:bodyPr vert="horz" lIns="91440" tIns="45720" rIns="91440" bIns="45720" rtlCol="0">
            <a:normAutofit/>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endParaRPr lang="lt-LT" sz="3600" dirty="0"/>
          </a:p>
          <a:p>
            <a:endParaRPr lang="lt-LT" sz="3600" dirty="0"/>
          </a:p>
        </p:txBody>
      </p:sp>
    </p:spTree>
    <p:extLst>
      <p:ext uri="{BB962C8B-B14F-4D97-AF65-F5344CB8AC3E}">
        <p14:creationId xmlns:p14="http://schemas.microsoft.com/office/powerpoint/2010/main" val="89715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E00653-E263-9458-723C-20631B4D7A92}"/>
              </a:ext>
            </a:extLst>
          </p:cNvPr>
          <p:cNvSpPr>
            <a:spLocks noGrp="1"/>
          </p:cNvSpPr>
          <p:nvPr>
            <p:ph type="title"/>
          </p:nvPr>
        </p:nvSpPr>
        <p:spPr>
          <a:xfrm>
            <a:off x="1091026" y="1030978"/>
            <a:ext cx="16393657" cy="1133062"/>
          </a:xfrm>
        </p:spPr>
        <p:txBody>
          <a:bodyPr>
            <a:normAutofit/>
          </a:bodyPr>
          <a:lstStyle/>
          <a:p>
            <a:pPr algn="ctr"/>
            <a:r>
              <a:rPr lang="lt-LT" sz="4400" cap="all" dirty="0"/>
              <a:t>Dovanų politikos aprašas</a:t>
            </a:r>
            <a:endParaRPr lang="en-US" sz="4400" cap="all" dirty="0"/>
          </a:p>
        </p:txBody>
      </p:sp>
      <p:sp>
        <p:nvSpPr>
          <p:cNvPr id="3" name="Teksto vietos rezervavimo ženklas 2">
            <a:extLst>
              <a:ext uri="{FF2B5EF4-FFF2-40B4-BE49-F238E27FC236}">
                <a16:creationId xmlns:a16="http://schemas.microsoft.com/office/drawing/2014/main" id="{F0E9D6B5-FD9A-F59C-4127-2E7CBE77CCDF}"/>
              </a:ext>
            </a:extLst>
          </p:cNvPr>
          <p:cNvSpPr>
            <a:spLocks noGrp="1"/>
          </p:cNvSpPr>
          <p:nvPr>
            <p:ph type="body" sz="half" idx="2"/>
          </p:nvPr>
        </p:nvSpPr>
        <p:spPr>
          <a:xfrm>
            <a:off x="956586" y="2164040"/>
            <a:ext cx="8331269" cy="9209985"/>
          </a:xfrm>
        </p:spPr>
        <p:txBody>
          <a:bodyPr>
            <a:normAutofit fontScale="47500" lnSpcReduction="20000"/>
          </a:bodyPr>
          <a:lstStyle/>
          <a:p>
            <a:pPr>
              <a:lnSpc>
                <a:spcPct val="150000"/>
              </a:lnSpc>
            </a:pPr>
            <a:r>
              <a:rPr lang="lt-LT" sz="6500" dirty="0"/>
              <a:t>Dovanų politikos aprašas:</a:t>
            </a:r>
          </a:p>
          <a:p>
            <a:pPr>
              <a:lnSpc>
                <a:spcPct val="150000"/>
              </a:lnSpc>
            </a:pPr>
            <a:r>
              <a:rPr lang="lt-LT" sz="6500" dirty="0"/>
              <a:t>- </a:t>
            </a:r>
            <a:r>
              <a:rPr lang="lt-LT" sz="6500" b="1" dirty="0"/>
              <a:t>nustato dovanų </a:t>
            </a:r>
            <a:r>
              <a:rPr lang="lt-LT" sz="6500" b="1" dirty="0">
                <a:solidFill>
                  <a:srgbClr val="FF0000"/>
                </a:solidFill>
              </a:rPr>
              <a:t>priėmimo ir (ar) teikimo</a:t>
            </a:r>
            <a:r>
              <a:rPr lang="lt-LT" sz="6500" b="1" dirty="0"/>
              <a:t> </a:t>
            </a:r>
            <a:r>
              <a:rPr lang="lt-LT" sz="6500" dirty="0"/>
              <a:t>praktikos </a:t>
            </a:r>
            <a:r>
              <a:rPr lang="lt-LT" sz="6500" b="1" dirty="0"/>
              <a:t>taisykles</a:t>
            </a:r>
            <a:r>
              <a:rPr lang="lt-LT" sz="6500" dirty="0"/>
              <a:t>;</a:t>
            </a:r>
          </a:p>
          <a:p>
            <a:pPr>
              <a:lnSpc>
                <a:spcPct val="150000"/>
              </a:lnSpc>
            </a:pPr>
            <a:r>
              <a:rPr lang="lt-LT" sz="6500" dirty="0"/>
              <a:t>- </a:t>
            </a:r>
            <a:r>
              <a:rPr lang="lt-LT" sz="6500" b="1" dirty="0">
                <a:solidFill>
                  <a:srgbClr val="FF0000"/>
                </a:solidFill>
              </a:rPr>
              <a:t>taikomas (galioja) visiems ŽŪDC darbuotojams ir praktiką atliekantiems asmenims</a:t>
            </a:r>
            <a:r>
              <a:rPr lang="lt-LT" sz="6500" b="1" dirty="0"/>
              <a:t>.</a:t>
            </a:r>
          </a:p>
          <a:p>
            <a:pPr>
              <a:lnSpc>
                <a:spcPct val="150000"/>
              </a:lnSpc>
            </a:pPr>
            <a:endParaRPr lang="lt-LT" sz="3600" dirty="0"/>
          </a:p>
          <a:p>
            <a:pPr>
              <a:lnSpc>
                <a:spcPct val="150000"/>
              </a:lnSpc>
            </a:pPr>
            <a:r>
              <a:rPr lang="lt-LT" sz="3600" dirty="0"/>
              <a:t>„Dovanų politikos aprašas taikomas visiems Lietuvos Respublikos žemės ūkio ministerijos (toliau – Ministerija) ir įstaigų prie Ministerijos, viešųjų įstaigų, kurių savininko (dalininko) teises ir pareigas įgyvendina Ministerija, </a:t>
            </a:r>
            <a:r>
              <a:rPr lang="lt-LT" sz="3600" b="1" dirty="0"/>
              <a:t>valstybės įmonių, kurių savininko teises ir pareigas įgyvendina Ministerija</a:t>
            </a:r>
            <a:r>
              <a:rPr lang="lt-LT" sz="3600" dirty="0"/>
              <a:t>, akcinių bendrovių, kurių akcijos, suteikiančios daugiau kaip 1/2 balsų visuotiniame akcininkų susirinkime, nuosavybės teise priklauso valstybei ir kurių valdytoja  yra Ministerija (toliau – organizacijos), valstybės politikams, politinio (asmeninio) pasitikėjimo valstybės tarnautojams, karjeros valstybės tarnautojams, </a:t>
            </a:r>
            <a:r>
              <a:rPr lang="lt-LT" sz="3600" b="1" dirty="0"/>
              <a:t>darbuotojams</a:t>
            </a:r>
            <a:r>
              <a:rPr lang="lt-LT" sz="3600" dirty="0"/>
              <a:t>, dirbantiems pagal darbo sutartis, </a:t>
            </a:r>
            <a:r>
              <a:rPr lang="lt-LT" sz="3600" b="1" dirty="0"/>
              <a:t>įskaitant praktiką atliekančius asmenis</a:t>
            </a:r>
            <a:r>
              <a:rPr lang="lt-LT" sz="3600" dirty="0"/>
              <a:t> (toliau – darbuotojai).“</a:t>
            </a:r>
            <a:endParaRPr lang="en-US" sz="3600" dirty="0"/>
          </a:p>
          <a:p>
            <a:pPr>
              <a:lnSpc>
                <a:spcPct val="150000"/>
              </a:lnSpc>
            </a:pPr>
            <a:endParaRPr lang="lt-LT" sz="3600" dirty="0">
              <a:latin typeface="+mj-lt"/>
            </a:endParaRPr>
          </a:p>
        </p:txBody>
      </p:sp>
      <p:sp>
        <p:nvSpPr>
          <p:cNvPr id="4" name="Teksto vietos rezervavimo ženklas 2">
            <a:extLst>
              <a:ext uri="{FF2B5EF4-FFF2-40B4-BE49-F238E27FC236}">
                <a16:creationId xmlns:a16="http://schemas.microsoft.com/office/drawing/2014/main" id="{F0E9D6B5-FD9A-F59C-4127-2E7CBE77CCDF}"/>
              </a:ext>
            </a:extLst>
          </p:cNvPr>
          <p:cNvSpPr txBox="1">
            <a:spLocks/>
          </p:cNvSpPr>
          <p:nvPr/>
        </p:nvSpPr>
        <p:spPr>
          <a:xfrm>
            <a:off x="10362014" y="2164040"/>
            <a:ext cx="7559992" cy="8527773"/>
          </a:xfrm>
          <a:prstGeom prst="rect">
            <a:avLst/>
          </a:prstGeom>
        </p:spPr>
        <p:txBody>
          <a:bodyPr vert="horz" lIns="91440" tIns="45720" rIns="91440" bIns="45720" rtlCol="0">
            <a:normAutofit/>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r>
              <a:rPr lang="lt-LT" sz="3200" dirty="0"/>
              <a:t>Dovanų politikos aprašo nuostatos </a:t>
            </a:r>
            <a:r>
              <a:rPr lang="lt-LT" sz="3200" b="1" dirty="0"/>
              <a:t>gali būti netaikomos</a:t>
            </a:r>
            <a:r>
              <a:rPr lang="lt-LT" sz="3200" dirty="0"/>
              <a:t>, kai:</a:t>
            </a:r>
            <a:endParaRPr lang="en-US" sz="3200" dirty="0"/>
          </a:p>
          <a:p>
            <a:r>
              <a:rPr lang="lt-LT" sz="3200" dirty="0"/>
              <a:t>- ŽŪDC kaip organizatorius, rėmėjas, partneris dalyvauja viešose parodose, renginiuose, konkursuose ar mugėse teisės aktų nustatyta tvarka;</a:t>
            </a:r>
            <a:endParaRPr lang="en-US" sz="3200" dirty="0"/>
          </a:p>
          <a:p>
            <a:r>
              <a:rPr lang="lt-LT" sz="3200" dirty="0"/>
              <a:t>- </a:t>
            </a:r>
            <a:r>
              <a:rPr lang="lt-LT" sz="3200" b="1" dirty="0"/>
              <a:t>ŽŪDC vykdo komercinę veiklą ir nori reklamuotis teikdamos dovanas </a:t>
            </a:r>
            <a:r>
              <a:rPr lang="lt-LT" sz="3200" dirty="0"/>
              <a:t>(kiekvienu konkrečiu atveju,  atsižvelgdama į įmonės specifiką, komercinę veiklą, privalo įsivertinti tokio sprendimo pagrįstumą – ar reklamos tikslu fiziniams ir juridiniams asmenims teikiamos reklaminės dovanos galėtų lemti ir / ar skatinti veiklos pelningumą).</a:t>
            </a:r>
            <a:endParaRPr lang="en-US" sz="3200" dirty="0"/>
          </a:p>
          <a:p>
            <a:pPr>
              <a:lnSpc>
                <a:spcPct val="150000"/>
              </a:lnSpc>
            </a:pPr>
            <a:endParaRPr lang="lt-LT" sz="3600" dirty="0"/>
          </a:p>
          <a:p>
            <a:endParaRPr lang="lt-LT" sz="3600" dirty="0"/>
          </a:p>
        </p:txBody>
      </p:sp>
    </p:spTree>
    <p:extLst>
      <p:ext uri="{BB962C8B-B14F-4D97-AF65-F5344CB8AC3E}">
        <p14:creationId xmlns:p14="http://schemas.microsoft.com/office/powerpoint/2010/main" val="382994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sz="4400" cap="all" dirty="0"/>
              <a:t>Dovanų politikos aprašo sąvokos</a:t>
            </a:r>
            <a:endParaRPr lang="en-US" sz="4400" cap="all" dirty="0"/>
          </a:p>
        </p:txBody>
      </p:sp>
      <p:sp>
        <p:nvSpPr>
          <p:cNvPr id="3" name="Text Placeholder 2"/>
          <p:cNvSpPr>
            <a:spLocks noGrp="1"/>
          </p:cNvSpPr>
          <p:nvPr>
            <p:ph type="body" sz="half" idx="2"/>
          </p:nvPr>
        </p:nvSpPr>
        <p:spPr>
          <a:xfrm>
            <a:off x="932001" y="2174668"/>
            <a:ext cx="17077703" cy="7426531"/>
          </a:xfrm>
        </p:spPr>
        <p:txBody>
          <a:bodyPr>
            <a:normAutofit lnSpcReduction="10000"/>
          </a:bodyPr>
          <a:lstStyle/>
          <a:p>
            <a:r>
              <a:rPr lang="lt-LT" sz="3200" b="1" dirty="0">
                <a:latin typeface="+mj-lt"/>
              </a:rPr>
              <a:t>dovana </a:t>
            </a:r>
            <a:r>
              <a:rPr lang="lt-LT" sz="3200" dirty="0">
                <a:latin typeface="+mj-lt"/>
              </a:rPr>
              <a:t>– </a:t>
            </a:r>
            <a:r>
              <a:rPr lang="lt-LT" sz="3200" b="1" dirty="0">
                <a:solidFill>
                  <a:srgbClr val="FF0000"/>
                </a:solidFill>
                <a:latin typeface="+mj-lt"/>
              </a:rPr>
              <a:t>turtinė ar kitokia asmeninė nauda </a:t>
            </a:r>
            <a:r>
              <a:rPr lang="lt-LT" sz="3200" dirty="0">
                <a:latin typeface="+mj-lt"/>
              </a:rPr>
              <a:t>(grynieji pinigai, čekiai, vaišingumo dovanos, paslaugos, pažadai, privilegijos, nuolaidos, vartoti skirtos dovanos ir t. t.), </a:t>
            </a:r>
            <a:r>
              <a:rPr lang="lt-LT" sz="3200" dirty="0">
                <a:solidFill>
                  <a:srgbClr val="FF0000"/>
                </a:solidFill>
                <a:latin typeface="+mj-lt"/>
              </a:rPr>
              <a:t>į kurią </a:t>
            </a:r>
            <a:r>
              <a:rPr lang="lt-LT" sz="3200" dirty="0">
                <a:latin typeface="+mj-lt"/>
              </a:rPr>
              <a:t>Ministerijos, </a:t>
            </a:r>
            <a:r>
              <a:rPr lang="lt-LT" sz="3200" dirty="0">
                <a:solidFill>
                  <a:srgbClr val="FF0000"/>
                </a:solidFill>
                <a:latin typeface="+mj-lt"/>
              </a:rPr>
              <a:t>organizacijų darbuotojas neturi privačios teisės ir kuri jam suteikia geresnę materialinę ar nematerialinę padėtį</a:t>
            </a:r>
            <a:r>
              <a:rPr lang="lt-LT" sz="3200" dirty="0">
                <a:latin typeface="+mj-lt"/>
              </a:rPr>
              <a:t>. Tai apima ir naudą, kurią gauna tretieji asmenys, pvz.: artimieji, pažįstami ir pan.;</a:t>
            </a:r>
            <a:endParaRPr lang="en-US" sz="3200" dirty="0">
              <a:latin typeface="+mj-lt"/>
            </a:endParaRPr>
          </a:p>
          <a:p>
            <a:r>
              <a:rPr lang="lt-LT" sz="3200" b="1" dirty="0">
                <a:latin typeface="+mj-lt"/>
              </a:rPr>
              <a:t>dovanos priėmimas </a:t>
            </a:r>
            <a:r>
              <a:rPr lang="lt-LT" sz="3200" dirty="0">
                <a:latin typeface="+mj-lt"/>
              </a:rPr>
              <a:t>– tiesioginis ir (ar) netiesioginis dovanos paėmimas, žadėjimas, susitarimas paimti dovaną;</a:t>
            </a:r>
            <a:endParaRPr lang="en-US" sz="3200" dirty="0">
              <a:latin typeface="+mj-lt"/>
            </a:endParaRPr>
          </a:p>
          <a:p>
            <a:r>
              <a:rPr lang="lt-LT" sz="3200" b="1" dirty="0">
                <a:latin typeface="+mj-lt"/>
              </a:rPr>
              <a:t>dovanos teikimas </a:t>
            </a:r>
            <a:r>
              <a:rPr lang="lt-LT" sz="3200" dirty="0">
                <a:latin typeface="+mj-lt"/>
              </a:rPr>
              <a:t>– tiesioginis ir (ar) netiesioginis dovanos davimas ar siūlymas, žadėjimas, susitarimas duoti dovaną;</a:t>
            </a:r>
          </a:p>
          <a:p>
            <a:r>
              <a:rPr lang="lt-LT" sz="3200" b="1" dirty="0">
                <a:solidFill>
                  <a:srgbClr val="FF0000"/>
                </a:solidFill>
                <a:latin typeface="+mj-lt"/>
              </a:rPr>
              <a:t>neteisėtas atlygis </a:t>
            </a:r>
            <a:r>
              <a:rPr lang="lt-LT" sz="3200" dirty="0">
                <a:latin typeface="+mj-lt"/>
              </a:rPr>
              <a:t>– į Ministeriją, </a:t>
            </a:r>
            <a:r>
              <a:rPr lang="lt-LT" sz="3200" dirty="0">
                <a:solidFill>
                  <a:srgbClr val="FF0000"/>
                </a:solidFill>
                <a:latin typeface="+mj-lt"/>
              </a:rPr>
              <a:t>organizacijas atnešti, atsiųsti </a:t>
            </a:r>
            <a:r>
              <a:rPr lang="lt-LT" sz="3200" dirty="0">
                <a:latin typeface="+mj-lt"/>
              </a:rPr>
              <a:t>(paštu, per kurjerį, elektroniniu ar kitais būdais) </a:t>
            </a:r>
            <a:r>
              <a:rPr lang="lt-LT" sz="3200" dirty="0">
                <a:solidFill>
                  <a:srgbClr val="FF0000"/>
                </a:solidFill>
                <a:latin typeface="+mj-lt"/>
              </a:rPr>
              <a:t>ar kitu būdu palikti pinigai, </a:t>
            </a:r>
            <a:r>
              <a:rPr lang="lt-LT" sz="3200" b="1" dirty="0">
                <a:solidFill>
                  <a:srgbClr val="FF0000"/>
                </a:solidFill>
                <a:latin typeface="+mj-lt"/>
              </a:rPr>
              <a:t>taip pat </a:t>
            </a:r>
            <a:r>
              <a:rPr lang="lt-LT" sz="3200" b="1" u="sng" dirty="0">
                <a:solidFill>
                  <a:srgbClr val="FF0000"/>
                </a:solidFill>
                <a:latin typeface="+mj-lt"/>
              </a:rPr>
              <a:t>dovanos, kurios nelaikytinos dovanomis, gautomis pagal tarptautinį protokolą</a:t>
            </a:r>
            <a:r>
              <a:rPr lang="lt-LT" sz="3200" dirty="0">
                <a:solidFill>
                  <a:srgbClr val="FF0000"/>
                </a:solidFill>
                <a:latin typeface="+mj-lt"/>
              </a:rPr>
              <a:t>;</a:t>
            </a:r>
            <a:endParaRPr lang="en-US" sz="3200" dirty="0">
              <a:solidFill>
                <a:srgbClr val="FF0000"/>
              </a:solidFill>
              <a:latin typeface="+mj-lt"/>
            </a:endParaRPr>
          </a:p>
          <a:p>
            <a:r>
              <a:rPr lang="lt-LT" sz="3200" b="1" dirty="0">
                <a:latin typeface="+mj-lt"/>
              </a:rPr>
              <a:t>tarptautinis protokolas </a:t>
            </a:r>
            <a:r>
              <a:rPr lang="lt-LT" sz="3200" dirty="0">
                <a:latin typeface="+mj-lt"/>
              </a:rPr>
              <a:t>– visuma pagal paprotinę nuostatą nusistovėjusių ir visuotinai pasaulyje pripažįstamų taisyklių ir tradicijų, kurių privalu laikytis kuriant ir plėtojant harmoningus santykius tarp valstybių ir jų oficialių atstovų;</a:t>
            </a:r>
            <a:endParaRPr lang="en-US" sz="3200" dirty="0">
              <a:latin typeface="+mj-lt"/>
            </a:endParaRPr>
          </a:p>
          <a:p>
            <a:endParaRPr lang="en-US" dirty="0"/>
          </a:p>
        </p:txBody>
      </p:sp>
    </p:spTree>
    <p:extLst>
      <p:ext uri="{BB962C8B-B14F-4D97-AF65-F5344CB8AC3E}">
        <p14:creationId xmlns:p14="http://schemas.microsoft.com/office/powerpoint/2010/main" val="99057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F0E9D6B5-FD9A-F59C-4127-2E7CBE77CCDF}"/>
              </a:ext>
            </a:extLst>
          </p:cNvPr>
          <p:cNvSpPr>
            <a:spLocks noGrp="1"/>
          </p:cNvSpPr>
          <p:nvPr>
            <p:ph type="body" sz="half" idx="2"/>
          </p:nvPr>
        </p:nvSpPr>
        <p:spPr>
          <a:xfrm>
            <a:off x="321303" y="2303498"/>
            <a:ext cx="8731112" cy="7138652"/>
          </a:xfrm>
        </p:spPr>
        <p:txBody>
          <a:bodyPr>
            <a:normAutofit/>
          </a:bodyPr>
          <a:lstStyle/>
          <a:p>
            <a:r>
              <a:rPr lang="lt-LT" sz="3200" dirty="0"/>
              <a:t>Ministerijos, organizacijų </a:t>
            </a:r>
            <a:r>
              <a:rPr lang="lt-LT" sz="3200" b="1" dirty="0"/>
              <a:t>darbuotojai, </a:t>
            </a:r>
            <a:r>
              <a:rPr lang="lt-LT" sz="3200" b="1" dirty="0">
                <a:solidFill>
                  <a:srgbClr val="FF0000"/>
                </a:solidFill>
              </a:rPr>
              <a:t>atlikdami jiems pavestas funkcijas, neturi </a:t>
            </a:r>
            <a:r>
              <a:rPr lang="lt-LT" sz="3200" b="1" dirty="0"/>
              <a:t>teisės nei tiesiogiai, nei netiesiogiai </a:t>
            </a:r>
            <a:r>
              <a:rPr lang="lt-LT" sz="3200" b="1" dirty="0">
                <a:solidFill>
                  <a:srgbClr val="FF0000"/>
                </a:solidFill>
              </a:rPr>
              <a:t>priimti, teikti dovanų, išskyrus Dovanų politikos apraše nustatytas išimtis</a:t>
            </a:r>
            <a:r>
              <a:rPr lang="lt-LT" sz="3200" dirty="0"/>
              <a:t>.</a:t>
            </a:r>
          </a:p>
          <a:p>
            <a:endParaRPr lang="lt-LT" sz="3200" dirty="0"/>
          </a:p>
          <a:p>
            <a:r>
              <a:rPr lang="lt-LT" sz="3200" dirty="0"/>
              <a:t>Ministerijos, organizacijų darbuotojams ir jų artimiems giminaičiams </a:t>
            </a:r>
            <a:r>
              <a:rPr lang="lt-LT" sz="3200" b="1" dirty="0"/>
              <a:t>draudžiama priimti, teikti dovanas atvejais, susijusiais su darbuotojo padėtimi ar darbuotojo pareigomis</a:t>
            </a:r>
            <a:r>
              <a:rPr lang="lt-LT" sz="3200" dirty="0"/>
              <a:t>.</a:t>
            </a:r>
          </a:p>
        </p:txBody>
      </p:sp>
      <p:sp>
        <p:nvSpPr>
          <p:cNvPr id="2" name="Pavadinimas 1">
            <a:extLst>
              <a:ext uri="{FF2B5EF4-FFF2-40B4-BE49-F238E27FC236}">
                <a16:creationId xmlns:a16="http://schemas.microsoft.com/office/drawing/2014/main" id="{D8E00653-E263-9458-723C-20631B4D7A92}"/>
              </a:ext>
            </a:extLst>
          </p:cNvPr>
          <p:cNvSpPr>
            <a:spLocks noGrp="1"/>
          </p:cNvSpPr>
          <p:nvPr>
            <p:ph type="title"/>
          </p:nvPr>
        </p:nvSpPr>
        <p:spPr/>
        <p:txBody>
          <a:bodyPr>
            <a:normAutofit/>
          </a:bodyPr>
          <a:lstStyle/>
          <a:p>
            <a:pPr algn="ctr"/>
            <a:r>
              <a:rPr lang="lt-LT" sz="4400" cap="all" dirty="0"/>
              <a:t>Dovanų politikos aprašo esminės nuostatos </a:t>
            </a:r>
            <a:endParaRPr lang="en-US" sz="4400" cap="all" dirty="0"/>
          </a:p>
        </p:txBody>
      </p:sp>
      <p:sp>
        <p:nvSpPr>
          <p:cNvPr id="4" name="Teksto vietos rezervavimo ženklas 2">
            <a:extLst>
              <a:ext uri="{FF2B5EF4-FFF2-40B4-BE49-F238E27FC236}">
                <a16:creationId xmlns:a16="http://schemas.microsoft.com/office/drawing/2014/main" id="{F0E9D6B5-FD9A-F59C-4127-2E7CBE77CCDF}"/>
              </a:ext>
            </a:extLst>
          </p:cNvPr>
          <p:cNvSpPr txBox="1">
            <a:spLocks/>
          </p:cNvSpPr>
          <p:nvPr/>
        </p:nvSpPr>
        <p:spPr>
          <a:xfrm>
            <a:off x="10037853" y="2303498"/>
            <a:ext cx="7559992" cy="8527773"/>
          </a:xfrm>
          <a:prstGeom prst="rect">
            <a:avLst/>
          </a:prstGeom>
        </p:spPr>
        <p:txBody>
          <a:bodyPr vert="horz" lIns="91440" tIns="45720" rIns="91440" bIns="45720" rtlCol="0">
            <a:normAutofit/>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r>
              <a:rPr lang="lt-LT" sz="3200" b="1" dirty="0"/>
              <a:t>Negali būti priimama ir gaunama kaip dovanos</a:t>
            </a:r>
            <a:r>
              <a:rPr lang="lt-LT" sz="3200" dirty="0"/>
              <a:t>:</a:t>
            </a:r>
          </a:p>
          <a:p>
            <a:pPr marL="457200" indent="-457200">
              <a:buFontTx/>
              <a:buChar char="-"/>
            </a:pPr>
            <a:r>
              <a:rPr lang="lt-LT" sz="3200" dirty="0"/>
              <a:t>alkoholiniai gėrimai ir tabako gaminiai;</a:t>
            </a:r>
          </a:p>
          <a:p>
            <a:pPr marL="457200" indent="-457200">
              <a:buFontTx/>
              <a:buChar char="-"/>
            </a:pPr>
            <a:r>
              <a:rPr lang="lt-LT" sz="3200" dirty="0"/>
              <a:t>pinigai, dovanų čekiai ir kitos panašios dovanos;</a:t>
            </a:r>
          </a:p>
          <a:p>
            <a:pPr marL="457200" indent="-457200">
              <a:buFontTx/>
              <a:buChar char="-"/>
            </a:pPr>
            <a:r>
              <a:rPr lang="lt-LT" sz="3200" dirty="0"/>
              <a:t>kitos neleistinos dovanos.</a:t>
            </a:r>
            <a:endParaRPr lang="en-US" sz="3200" dirty="0"/>
          </a:p>
          <a:p>
            <a:pPr>
              <a:lnSpc>
                <a:spcPct val="150000"/>
              </a:lnSpc>
            </a:pPr>
            <a:endParaRPr lang="lt-LT" sz="3600" dirty="0"/>
          </a:p>
          <a:p>
            <a:endParaRPr lang="lt-LT" sz="3600" dirty="0"/>
          </a:p>
        </p:txBody>
      </p:sp>
      <p:pic>
        <p:nvPicPr>
          <p:cNvPr id="5" name="Picture 4"/>
          <p:cNvPicPr>
            <a:picLocks noChangeAspect="1"/>
          </p:cNvPicPr>
          <p:nvPr/>
        </p:nvPicPr>
        <p:blipFill>
          <a:blip r:embed="rId2"/>
          <a:stretch>
            <a:fillRect/>
          </a:stretch>
        </p:blipFill>
        <p:spPr>
          <a:xfrm>
            <a:off x="10287382" y="5812726"/>
            <a:ext cx="3729103" cy="3923908"/>
          </a:xfrm>
          <a:prstGeom prst="rect">
            <a:avLst/>
          </a:prstGeom>
        </p:spPr>
      </p:pic>
      <p:pic>
        <p:nvPicPr>
          <p:cNvPr id="6" name="Picture 5"/>
          <p:cNvPicPr>
            <a:picLocks noChangeAspect="1"/>
          </p:cNvPicPr>
          <p:nvPr/>
        </p:nvPicPr>
        <p:blipFill>
          <a:blip r:embed="rId3"/>
          <a:stretch>
            <a:fillRect/>
          </a:stretch>
        </p:blipFill>
        <p:spPr>
          <a:xfrm>
            <a:off x="14278262" y="5872835"/>
            <a:ext cx="3370860" cy="2214071"/>
          </a:xfrm>
          <a:prstGeom prst="rect">
            <a:avLst/>
          </a:prstGeom>
        </p:spPr>
      </p:pic>
      <p:pic>
        <p:nvPicPr>
          <p:cNvPr id="7" name="Picture 6"/>
          <p:cNvPicPr>
            <a:picLocks noChangeAspect="1"/>
          </p:cNvPicPr>
          <p:nvPr/>
        </p:nvPicPr>
        <p:blipFill>
          <a:blip r:embed="rId4"/>
          <a:stretch>
            <a:fillRect/>
          </a:stretch>
        </p:blipFill>
        <p:spPr>
          <a:xfrm>
            <a:off x="14087701" y="8086906"/>
            <a:ext cx="3612697" cy="1910357"/>
          </a:xfrm>
          <a:prstGeom prst="rect">
            <a:avLst/>
          </a:prstGeom>
        </p:spPr>
      </p:pic>
    </p:spTree>
    <p:extLst>
      <p:ext uri="{BB962C8B-B14F-4D97-AF65-F5344CB8AC3E}">
        <p14:creationId xmlns:p14="http://schemas.microsoft.com/office/powerpoint/2010/main" val="58527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B17E65-6107-4826-98DC-7B733DD99AF0}"/>
              </a:ext>
            </a:extLst>
          </p:cNvPr>
          <p:cNvSpPr>
            <a:spLocks noGrp="1"/>
          </p:cNvSpPr>
          <p:nvPr>
            <p:ph type="title"/>
          </p:nvPr>
        </p:nvSpPr>
        <p:spPr>
          <a:xfrm>
            <a:off x="1306741" y="569241"/>
            <a:ext cx="16393657" cy="2066590"/>
          </a:xfrm>
        </p:spPr>
        <p:txBody>
          <a:bodyPr/>
          <a:lstStyle/>
          <a:p>
            <a:r>
              <a:rPr lang="lt-LT" dirty="0"/>
              <a:t>KORUPCIJOS PREVENCIJOS MOKYMŲ TURINYS</a:t>
            </a:r>
          </a:p>
        </p:txBody>
      </p:sp>
      <p:sp>
        <p:nvSpPr>
          <p:cNvPr id="4" name="Text Placeholder 3">
            <a:extLst>
              <a:ext uri="{FF2B5EF4-FFF2-40B4-BE49-F238E27FC236}">
                <a16:creationId xmlns:a16="http://schemas.microsoft.com/office/drawing/2014/main" id="{1601E1E2-567C-40C3-828F-08C845971BCA}"/>
              </a:ext>
            </a:extLst>
          </p:cNvPr>
          <p:cNvSpPr>
            <a:spLocks noGrp="1"/>
          </p:cNvSpPr>
          <p:nvPr>
            <p:ph type="body" sz="half" idx="2"/>
          </p:nvPr>
        </p:nvSpPr>
        <p:spPr>
          <a:xfrm>
            <a:off x="1510856" y="1895147"/>
            <a:ext cx="10269168" cy="7623921"/>
          </a:xfrm>
        </p:spPr>
        <p:txBody>
          <a:bodyPr>
            <a:normAutofit/>
          </a:bodyPr>
          <a:lstStyle/>
          <a:p>
            <a:pPr marL="342900" indent="-342900">
              <a:buAutoNum type="arabicPeriod"/>
            </a:pPr>
            <a:r>
              <a:rPr lang="lt-LT" sz="2800" dirty="0"/>
              <a:t>KORUPCIJOS SAMPRATA, PAPLITIMAS. KORUPCIJA DARBO SANTYKIUOSE. </a:t>
            </a:r>
          </a:p>
          <a:p>
            <a:pPr marL="342900" indent="-342900">
              <a:buAutoNum type="arabicPeriod"/>
            </a:pPr>
            <a:r>
              <a:rPr lang="en-US" sz="2800" dirty="0"/>
              <a:t>KOVOS SU KORUPCIJA TEIS</a:t>
            </a:r>
            <a:r>
              <a:rPr lang="lt-LT" sz="2800" dirty="0"/>
              <a:t>ĖS AKTAI</a:t>
            </a:r>
          </a:p>
          <a:p>
            <a:pPr marL="342900" indent="-342900">
              <a:buAutoNum type="arabicPeriod"/>
            </a:pPr>
            <a:r>
              <a:rPr lang="lt-LT" sz="2800" dirty="0"/>
              <a:t>DARBUOTOJŲ ATSPARUMO KORUPCIJAI LYGIS</a:t>
            </a:r>
          </a:p>
          <a:p>
            <a:pPr marL="342900" indent="-342900">
              <a:buAutoNum type="arabicPeriod"/>
            </a:pPr>
            <a:r>
              <a:rPr lang="lt-LT" sz="2800" dirty="0"/>
              <a:t>ETIKOS KODEKSO GAIRĖS</a:t>
            </a:r>
          </a:p>
          <a:p>
            <a:pPr marL="342900" indent="-342900">
              <a:buAutoNum type="arabicPeriod"/>
            </a:pPr>
            <a:r>
              <a:rPr lang="lt-LT" sz="2800" dirty="0"/>
              <a:t>VIEŠŲJŲ IR PRIVAČIŲ INTERESŲ DEKLARAVIMO REKOMENDACIJOS</a:t>
            </a:r>
          </a:p>
          <a:p>
            <a:pPr marL="342900" indent="-342900">
              <a:buAutoNum type="arabicPeriod"/>
            </a:pPr>
            <a:r>
              <a:rPr lang="lt-LT" sz="2800" dirty="0"/>
              <a:t>PRANEŠĖJŲ APSAUGA IR KONFIDENCIALUMO UŽTIKRINIMAS. PRANEŠIMŲ KANALAS</a:t>
            </a:r>
          </a:p>
          <a:p>
            <a:pPr marL="342900" indent="-342900">
              <a:buAutoNum type="arabicPeriod"/>
            </a:pPr>
            <a:r>
              <a:rPr lang="lt-LT" sz="2800" dirty="0"/>
              <a:t>NULINĖ DOVANŲ POLITIKA. KAS TAI?</a:t>
            </a:r>
          </a:p>
          <a:p>
            <a:endParaRPr lang="lt-LT" sz="2400" dirty="0"/>
          </a:p>
          <a:p>
            <a:r>
              <a:rPr lang="lt-LT" sz="2400" dirty="0"/>
              <a:t>Mokymus veda atitikties pareigūnė Rita Latvytė</a:t>
            </a:r>
          </a:p>
          <a:p>
            <a:r>
              <a:rPr lang="lt-LT" sz="2400" dirty="0"/>
              <a:t>Dovanų politikos nuostatas Žemės ūkio ministerijos valdomose įmonėse pristato juristė Elida Rapnikė</a:t>
            </a:r>
          </a:p>
          <a:p>
            <a:pPr marL="342900" indent="-342900">
              <a:buAutoNum type="arabicPeriod"/>
            </a:pPr>
            <a:endParaRPr lang="lt-LT" dirty="0"/>
          </a:p>
          <a:p>
            <a:endParaRPr lang="lt-LT" dirty="0"/>
          </a:p>
        </p:txBody>
      </p:sp>
    </p:spTree>
    <p:extLst>
      <p:ext uri="{BB962C8B-B14F-4D97-AF65-F5344CB8AC3E}">
        <p14:creationId xmlns:p14="http://schemas.microsoft.com/office/powerpoint/2010/main" val="220034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cap="all" dirty="0"/>
              <a:t>Dovanų politikos aprašo taikymas</a:t>
            </a:r>
            <a:endParaRPr lang="en-US" cap="all" dirty="0"/>
          </a:p>
        </p:txBody>
      </p:sp>
      <p:sp>
        <p:nvSpPr>
          <p:cNvPr id="3" name="Text Placeholder 2"/>
          <p:cNvSpPr>
            <a:spLocks noGrp="1"/>
          </p:cNvSpPr>
          <p:nvPr>
            <p:ph type="body" sz="half" idx="2"/>
          </p:nvPr>
        </p:nvSpPr>
        <p:spPr>
          <a:xfrm>
            <a:off x="932001" y="2174668"/>
            <a:ext cx="17077703" cy="7426531"/>
          </a:xfrm>
        </p:spPr>
        <p:txBody>
          <a:bodyPr>
            <a:normAutofit/>
          </a:bodyPr>
          <a:lstStyle/>
          <a:p>
            <a:r>
              <a:rPr lang="lt-LT" sz="3200" dirty="0">
                <a:latin typeface="+mj-lt"/>
              </a:rPr>
              <a:t>Pagal Dovanų politikos aprašo nuostatas:</a:t>
            </a:r>
            <a:endParaRPr lang="en-US" sz="3200" dirty="0">
              <a:latin typeface="+mj-lt"/>
            </a:endParaRPr>
          </a:p>
        </p:txBody>
      </p:sp>
      <p:graphicFrame>
        <p:nvGraphicFramePr>
          <p:cNvPr id="5" name="Diagram 4"/>
          <p:cNvGraphicFramePr/>
          <p:nvPr>
            <p:extLst>
              <p:ext uri="{D42A27DB-BD31-4B8C-83A1-F6EECF244321}">
                <p14:modId xmlns:p14="http://schemas.microsoft.com/office/powerpoint/2010/main" val="1862129950"/>
              </p:ext>
            </p:extLst>
          </p:nvPr>
        </p:nvGraphicFramePr>
        <p:xfrm>
          <a:off x="1306741" y="2635830"/>
          <a:ext cx="16702963" cy="7372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285750" y="1943100"/>
            <a:ext cx="19007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809625" algn="l"/>
                <a:tab pos="900113" algn="l"/>
                <a:tab pos="990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809625" algn="l"/>
                <a:tab pos="900113" algn="l"/>
                <a:tab pos="990600" algn="l"/>
              </a:tabLst>
            </a:pPr>
            <a:r>
              <a:rPr kumimoji="0" lang="lt-LT" altLang="en-US" sz="18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780295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F0E9D6B5-FD9A-F59C-4127-2E7CBE77CCDF}"/>
              </a:ext>
            </a:extLst>
          </p:cNvPr>
          <p:cNvSpPr>
            <a:spLocks noGrp="1"/>
          </p:cNvSpPr>
          <p:nvPr>
            <p:ph type="body" sz="half" idx="2"/>
          </p:nvPr>
        </p:nvSpPr>
        <p:spPr>
          <a:xfrm>
            <a:off x="477078" y="1928191"/>
            <a:ext cx="15942365" cy="8328992"/>
          </a:xfrm>
        </p:spPr>
        <p:txBody>
          <a:bodyPr>
            <a:normAutofit/>
          </a:bodyPr>
          <a:lstStyle/>
          <a:p>
            <a:r>
              <a:rPr lang="lt-LT" sz="3600" b="1" dirty="0"/>
              <a:t>Darbuotojai:</a:t>
            </a:r>
          </a:p>
          <a:p>
            <a:pPr algn="just"/>
            <a:r>
              <a:rPr lang="lt-LT" sz="3200" b="1" dirty="0"/>
              <a:t>- </a:t>
            </a:r>
            <a:r>
              <a:rPr lang="lt-LT" sz="3600" b="1" dirty="0">
                <a:solidFill>
                  <a:srgbClr val="FF0000"/>
                </a:solidFill>
              </a:rPr>
              <a:t>negali teikti ir priimti iš fizinių ar juridinių asmenų jokių dovanų </a:t>
            </a:r>
            <a:r>
              <a:rPr lang="lt-LT" sz="3600" dirty="0"/>
              <a:t>(daiktų, nuolaidų, maisto produktų, skolinimų, transporto, apgyvendinimo, maitinimo išlaidų ir pan.), </a:t>
            </a:r>
            <a:r>
              <a:rPr lang="lt-LT" sz="3600" b="1" dirty="0">
                <a:solidFill>
                  <a:srgbClr val="FF0000"/>
                </a:solidFill>
              </a:rPr>
              <a:t>kurios teikiamos ne pagal tarptautinį protokolą</a:t>
            </a:r>
            <a:r>
              <a:rPr lang="lt-LT" sz="3600" dirty="0"/>
              <a:t>;</a:t>
            </a:r>
            <a:endParaRPr lang="en-US" sz="3600" dirty="0"/>
          </a:p>
          <a:p>
            <a:pPr algn="just"/>
            <a:r>
              <a:rPr lang="lt-LT" sz="3600" dirty="0"/>
              <a:t>- </a:t>
            </a:r>
            <a:r>
              <a:rPr lang="lt-LT" sz="3600" b="1" dirty="0"/>
              <a:t>gali priimti / teikti </a:t>
            </a:r>
            <a:r>
              <a:rPr lang="lt-LT" sz="3600" b="1" dirty="0">
                <a:solidFill>
                  <a:srgbClr val="FF0000"/>
                </a:solidFill>
              </a:rPr>
              <a:t>tik pagal tarptautinį protokolą oficialias reprezentacijai skirtas dovanas </a:t>
            </a:r>
            <a:r>
              <a:rPr lang="lt-LT" sz="3600" dirty="0"/>
              <a:t>(pvz., suvenyrai) </a:t>
            </a:r>
            <a:r>
              <a:rPr lang="lt-LT" sz="3600" b="1" dirty="0">
                <a:solidFill>
                  <a:srgbClr val="FF0000"/>
                </a:solidFill>
              </a:rPr>
              <a:t>bei rodyti / priimti siūlomą svetingumą</a:t>
            </a:r>
            <a:r>
              <a:rPr lang="lt-LT" sz="3600" dirty="0">
                <a:solidFill>
                  <a:srgbClr val="FF0000"/>
                </a:solidFill>
              </a:rPr>
              <a:t> </a:t>
            </a:r>
            <a:r>
              <a:rPr lang="lt-LT" sz="3600" dirty="0"/>
              <a:t>(pvz., dalyvauti parodose, konferencijose ir pan.), </a:t>
            </a:r>
            <a:r>
              <a:rPr lang="lt-LT" sz="3600" b="1" dirty="0"/>
              <a:t>jei tokios dovanos / demonstruojamas svetingumas turi aiškiai išreikštą tarnybinių santykių palaikymo tikslą</a:t>
            </a:r>
            <a:r>
              <a:rPr lang="lt-LT" sz="3600" dirty="0"/>
              <a:t> ir yra skirtos tik bendradarbiavimui su valstybinėmis ir (ar) tarptautinėmis organizacijomis stiprinti;</a:t>
            </a:r>
            <a:endParaRPr lang="en-US" sz="3600" dirty="0"/>
          </a:p>
          <a:p>
            <a:pPr algn="just"/>
            <a:r>
              <a:rPr lang="lt-LT" sz="3600" dirty="0"/>
              <a:t>- </a:t>
            </a:r>
            <a:r>
              <a:rPr lang="lt-LT" sz="3600" b="1" dirty="0"/>
              <a:t>turi vengti bet kokio galimo interesų konflikto ar jo regimybės</a:t>
            </a:r>
            <a:r>
              <a:rPr lang="lt-LT" sz="3600" dirty="0"/>
              <a:t>, su kuria jie galėtų susidurti priimdami arba teikdami dovaną;</a:t>
            </a:r>
            <a:endParaRPr lang="en-US" sz="3600" dirty="0"/>
          </a:p>
          <a:p>
            <a:pPr algn="just"/>
            <a:r>
              <a:rPr lang="lt-LT" sz="3600" dirty="0"/>
              <a:t>- </a:t>
            </a:r>
            <a:r>
              <a:rPr lang="lt-LT" sz="3600" dirty="0">
                <a:solidFill>
                  <a:srgbClr val="FF0000"/>
                </a:solidFill>
              </a:rPr>
              <a:t>priėmę dovaną ar gavę neteisėtą atlygį privalo imtis veiksmų Dovanų politikos apraše, organizacijų nustatyta tvarka</a:t>
            </a:r>
            <a:r>
              <a:rPr lang="lt-LT" sz="3600" dirty="0"/>
              <a:t>.</a:t>
            </a:r>
            <a:endParaRPr lang="en-US" sz="3600" dirty="0"/>
          </a:p>
        </p:txBody>
      </p:sp>
      <p:sp>
        <p:nvSpPr>
          <p:cNvPr id="2" name="Pavadinimas 1">
            <a:extLst>
              <a:ext uri="{FF2B5EF4-FFF2-40B4-BE49-F238E27FC236}">
                <a16:creationId xmlns:a16="http://schemas.microsoft.com/office/drawing/2014/main" id="{D8E00653-E263-9458-723C-20631B4D7A92}"/>
              </a:ext>
            </a:extLst>
          </p:cNvPr>
          <p:cNvSpPr>
            <a:spLocks noGrp="1"/>
          </p:cNvSpPr>
          <p:nvPr>
            <p:ph type="title"/>
          </p:nvPr>
        </p:nvSpPr>
        <p:spPr/>
        <p:txBody>
          <a:bodyPr>
            <a:normAutofit/>
          </a:bodyPr>
          <a:lstStyle/>
          <a:p>
            <a:pPr algn="ctr"/>
            <a:r>
              <a:rPr lang="lt-LT" cap="all" dirty="0"/>
              <a:t>Dovanų politikos aprašo nuostatos</a:t>
            </a:r>
            <a:endParaRPr lang="en-US" b="1" cap="all" dirty="0"/>
          </a:p>
        </p:txBody>
      </p:sp>
      <p:sp>
        <p:nvSpPr>
          <p:cNvPr id="4" name="Teksto vietos rezervavimo ženklas 2">
            <a:extLst>
              <a:ext uri="{FF2B5EF4-FFF2-40B4-BE49-F238E27FC236}">
                <a16:creationId xmlns:a16="http://schemas.microsoft.com/office/drawing/2014/main" id="{F0E9D6B5-FD9A-F59C-4127-2E7CBE77CCDF}"/>
              </a:ext>
            </a:extLst>
          </p:cNvPr>
          <p:cNvSpPr txBox="1">
            <a:spLocks/>
          </p:cNvSpPr>
          <p:nvPr/>
        </p:nvSpPr>
        <p:spPr>
          <a:xfrm>
            <a:off x="10037853" y="1928191"/>
            <a:ext cx="7559992" cy="8527773"/>
          </a:xfrm>
          <a:prstGeom prst="rect">
            <a:avLst/>
          </a:prstGeom>
        </p:spPr>
        <p:txBody>
          <a:bodyPr vert="horz" lIns="91440" tIns="45720" rIns="91440" bIns="45720" rtlCol="0">
            <a:normAutofit/>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101485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741" y="914399"/>
            <a:ext cx="16393657" cy="1093305"/>
          </a:xfrm>
        </p:spPr>
        <p:txBody>
          <a:bodyPr>
            <a:normAutofit/>
          </a:bodyPr>
          <a:lstStyle/>
          <a:p>
            <a:r>
              <a:rPr lang="lt-LT" sz="4000" dirty="0"/>
              <a:t>VEIKSMAI GAVUS NETEISĖTĄ ATLYGĮ AR PRIĖMUS DOVANĄ</a:t>
            </a:r>
            <a:endParaRPr lang="en-US" sz="4000" dirty="0"/>
          </a:p>
        </p:txBody>
      </p:sp>
      <p:pic>
        <p:nvPicPr>
          <p:cNvPr id="4" name="Picture 3"/>
          <p:cNvPicPr>
            <a:picLocks noChangeAspect="1"/>
          </p:cNvPicPr>
          <p:nvPr/>
        </p:nvPicPr>
        <p:blipFill>
          <a:blip r:embed="rId2"/>
          <a:stretch>
            <a:fillRect/>
          </a:stretch>
        </p:blipFill>
        <p:spPr>
          <a:xfrm>
            <a:off x="5784575" y="2472843"/>
            <a:ext cx="8110330" cy="7959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164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741" y="914400"/>
            <a:ext cx="16393657" cy="1664208"/>
          </a:xfrm>
        </p:spPr>
        <p:txBody>
          <a:bodyPr>
            <a:normAutofit/>
          </a:bodyPr>
          <a:lstStyle/>
          <a:p>
            <a:r>
              <a:rPr lang="lt-LT" dirty="0"/>
              <a:t>Gautų dovanų </a:t>
            </a:r>
            <a:r>
              <a:rPr lang="lt-LT"/>
              <a:t>registro pavyzdys</a:t>
            </a:r>
            <a:br>
              <a:rPr lang="lt-LT"/>
            </a:br>
            <a:r>
              <a:rPr lang="lt-LT" sz="2200"/>
              <a:t>(</a:t>
            </a:r>
            <a:r>
              <a:rPr lang="lt-LT" sz="2200" dirty="0">
                <a:hlinkClick r:id="rId2"/>
              </a:rPr>
              <a:t>https</a:t>
            </a:r>
            <a:r>
              <a:rPr lang="lt-LT" sz="2200">
                <a:hlinkClick r:id="rId2"/>
              </a:rPr>
              <a:t>://www.vmi.lt/evmi/vmi-nulin%C4%97-dovan%C5%B3-politika</a:t>
            </a:r>
            <a:r>
              <a:rPr lang="lt-LT" sz="2200"/>
              <a:t>):</a:t>
            </a:r>
            <a:endParaRPr lang="en-US" sz="2200" dirty="0"/>
          </a:p>
        </p:txBody>
      </p:sp>
      <p:pic>
        <p:nvPicPr>
          <p:cNvPr id="5" name="Picture 4"/>
          <p:cNvPicPr>
            <a:picLocks noChangeAspect="1"/>
          </p:cNvPicPr>
          <p:nvPr/>
        </p:nvPicPr>
        <p:blipFill>
          <a:blip r:embed="rId3"/>
          <a:stretch>
            <a:fillRect/>
          </a:stretch>
        </p:blipFill>
        <p:spPr>
          <a:xfrm>
            <a:off x="1306741" y="1961511"/>
            <a:ext cx="17180042" cy="8051762"/>
          </a:xfrm>
          <a:prstGeom prst="rect">
            <a:avLst/>
          </a:prstGeom>
        </p:spPr>
      </p:pic>
    </p:spTree>
    <p:extLst>
      <p:ext uri="{BB962C8B-B14F-4D97-AF65-F5344CB8AC3E}">
        <p14:creationId xmlns:p14="http://schemas.microsoft.com/office/powerpoint/2010/main" val="68518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741" y="914400"/>
            <a:ext cx="16393657" cy="1152940"/>
          </a:xfrm>
        </p:spPr>
        <p:txBody>
          <a:bodyPr>
            <a:noAutofit/>
          </a:bodyPr>
          <a:lstStyle/>
          <a:p>
            <a:pPr algn="ctr"/>
            <a:r>
              <a:rPr lang="lt-LT" sz="3200" cap="all" dirty="0"/>
              <a:t>Ką daryti jeigu tau siūloma kyšis arba kitoks neteisėtas atlygis?</a:t>
            </a:r>
            <a:endParaRPr lang="en-US" sz="3200" cap="all" dirty="0"/>
          </a:p>
        </p:txBody>
      </p:sp>
      <p:sp>
        <p:nvSpPr>
          <p:cNvPr id="5" name="Rectangle 4"/>
          <p:cNvSpPr/>
          <p:nvPr/>
        </p:nvSpPr>
        <p:spPr>
          <a:xfrm>
            <a:off x="1167593" y="1878698"/>
            <a:ext cx="16532805" cy="4524315"/>
          </a:xfrm>
          <a:prstGeom prst="rect">
            <a:avLst/>
          </a:prstGeom>
        </p:spPr>
        <p:txBody>
          <a:bodyPr wrap="square">
            <a:spAutoFit/>
          </a:bodyPr>
          <a:lstStyle/>
          <a:p>
            <a:pPr indent="457200" algn="just">
              <a:lnSpc>
                <a:spcPct val="150000"/>
              </a:lnSpc>
              <a:spcAft>
                <a:spcPts val="0"/>
              </a:spcAft>
            </a:pPr>
            <a:r>
              <a:rPr lang="lt-LT" sz="2400" dirty="0">
                <a:ea typeface="Times New Roman" panose="02020603050405020304" pitchFamily="18" charset="0"/>
              </a:rPr>
              <a:t>Kilus įtarimų, kad darbuotojui siūlomas, žadamas duoti, duodamas </a:t>
            </a:r>
            <a:r>
              <a:rPr lang="lt-LT" sz="2400" b="1" dirty="0">
                <a:ea typeface="Times New Roman" panose="02020603050405020304" pitchFamily="18" charset="0"/>
              </a:rPr>
              <a:t>neteisėtas atlygis atitinka kyšio požymius </a:t>
            </a:r>
            <a:r>
              <a:rPr lang="lt-LT" sz="2400" dirty="0">
                <a:ea typeface="Times New Roman" panose="02020603050405020304" pitchFamily="18" charset="0"/>
              </a:rPr>
              <a:t>arba provokuojama jį paimti, </a:t>
            </a:r>
            <a:r>
              <a:rPr lang="lt-LT" sz="2400" b="1" dirty="0">
                <a:ea typeface="Times New Roman" panose="02020603050405020304" pitchFamily="18" charset="0"/>
              </a:rPr>
              <a:t>darbuotojas privalo perspėti asmenį apie jo daromą nusikalstamą korupcinę veiką, jos pasekmes</a:t>
            </a:r>
            <a:r>
              <a:rPr lang="lt-LT" sz="2400" dirty="0">
                <a:ea typeface="Times New Roman" panose="02020603050405020304" pitchFamily="18" charset="0"/>
              </a:rPr>
              <a:t> (galimą ikiteisminį tyrimą, baudžiamąją atsakomybę) </a:t>
            </a:r>
            <a:r>
              <a:rPr lang="lt-LT" sz="2400" b="1" dirty="0">
                <a:ea typeface="Times New Roman" panose="02020603050405020304" pitchFamily="18" charset="0"/>
              </a:rPr>
              <a:t>ir reikalauti nutraukti tokius veiksmus</a:t>
            </a:r>
            <a:r>
              <a:rPr lang="lt-LT" sz="2400" dirty="0">
                <a:ea typeface="Times New Roman" panose="02020603050405020304" pitchFamily="18" charset="0"/>
              </a:rPr>
              <a:t>. </a:t>
            </a:r>
            <a:r>
              <a:rPr lang="lt-LT" sz="2400" b="1" dirty="0">
                <a:ea typeface="Times New Roman" panose="02020603050405020304" pitchFamily="18" charset="0"/>
              </a:rPr>
              <a:t>Jei asmuo neatsižvelgia </a:t>
            </a:r>
            <a:r>
              <a:rPr lang="lt-LT" sz="2400" dirty="0">
                <a:ea typeface="Times New Roman" panose="02020603050405020304" pitchFamily="18" charset="0"/>
              </a:rPr>
              <a:t>į perspėjimus, nenutraukia neteisėtų veiksmų ar elgiasi nepagarbiai, įžūliai ir pan.,  apie tai darbuotojas nedelsiant žodžiu, raštu, telefonu ar elektroniniu būdu turi </a:t>
            </a:r>
            <a:r>
              <a:rPr lang="lt-LT" sz="2400" b="1" dirty="0">
                <a:ea typeface="Times New Roman" panose="02020603050405020304" pitchFamily="18" charset="0"/>
              </a:rPr>
              <a:t>informuoti tiesioginį vadovą ir atsakingą asmenį (t.y. ŽŪDC atitikties pareigūną)</a:t>
            </a:r>
            <a:r>
              <a:rPr lang="lt-LT" sz="2400" dirty="0">
                <a:ea typeface="Times New Roman" panose="02020603050405020304" pitchFamily="18" charset="0"/>
              </a:rPr>
              <a:t>. Apie daromą korupcinę veiką (papirkimą) nedelsiant pranešama ir teisėsaugos institucijoms (Lietuvos Respublikos specialiųjų tyrimų tarnybai, tel. (8 5) 266 3333, arba policijai bendruoju pagalbos telefono numeriu 112).</a:t>
            </a:r>
            <a:endParaRPr lang="en-US" sz="2400" dirty="0">
              <a:effectLst/>
              <a:ea typeface="Times New Roman" panose="02020603050405020304" pitchFamily="18" charset="0"/>
            </a:endParaRPr>
          </a:p>
        </p:txBody>
      </p:sp>
      <p:sp>
        <p:nvSpPr>
          <p:cNvPr id="6" name="Rectangle 5"/>
          <p:cNvSpPr/>
          <p:nvPr/>
        </p:nvSpPr>
        <p:spPr>
          <a:xfrm>
            <a:off x="1167593" y="6403013"/>
            <a:ext cx="16558108" cy="4524315"/>
          </a:xfrm>
          <a:prstGeom prst="rect">
            <a:avLst/>
          </a:prstGeom>
        </p:spPr>
        <p:txBody>
          <a:bodyPr wrap="square">
            <a:spAutoFit/>
          </a:bodyPr>
          <a:lstStyle/>
          <a:p>
            <a:pPr indent="457200" algn="just">
              <a:lnSpc>
                <a:spcPct val="150000"/>
              </a:lnSpc>
              <a:tabLst>
                <a:tab pos="810260" algn="l"/>
                <a:tab pos="900430" algn="l"/>
                <a:tab pos="990600" algn="l"/>
              </a:tabLst>
            </a:pPr>
            <a:r>
              <a:rPr lang="lt-LT" sz="2400" b="1" dirty="0">
                <a:ea typeface="Times New Roman" panose="02020603050405020304" pitchFamily="18" charset="0"/>
              </a:rPr>
              <a:t>Asmeniui, norinčiam įteikti, teikiančiam dovaną, neatitinkančią Dovanų politikos </a:t>
            </a:r>
            <a:br>
              <a:rPr lang="lt-LT" sz="2400" b="1" dirty="0">
                <a:ea typeface="Times New Roman" panose="02020603050405020304" pitchFamily="18" charset="0"/>
              </a:rPr>
            </a:br>
            <a:r>
              <a:rPr lang="lt-LT" sz="2400" b="1" dirty="0">
                <a:ea typeface="Times New Roman" panose="02020603050405020304" pitchFamily="18" charset="0"/>
              </a:rPr>
              <a:t>aprašo reikalavimų, reikia mandagiai, neįžeidžiančiai ir suprantamai paaiškinti dovanos atsisakymo, nepriėmimo motyvus ir nurodyti, kad įteikta dovana turės būti grąžinta </a:t>
            </a:r>
            <a:r>
              <a:rPr lang="lt-LT" sz="2400" dirty="0">
                <a:ea typeface="Times New Roman" panose="02020603050405020304" pitchFamily="18" charset="0"/>
              </a:rPr>
              <a:t>(atiduota, perduota, pristatyta į namus, atsiųsta paštu ir pan.).</a:t>
            </a:r>
            <a:endParaRPr lang="en-US" sz="2400" dirty="0">
              <a:ea typeface="Times New Roman" panose="02020603050405020304" pitchFamily="18" charset="0"/>
            </a:endParaRPr>
          </a:p>
          <a:p>
            <a:pPr indent="457200" algn="just">
              <a:lnSpc>
                <a:spcPct val="150000"/>
              </a:lnSpc>
              <a:tabLst>
                <a:tab pos="810260" algn="l"/>
                <a:tab pos="900430" algn="l"/>
                <a:tab pos="990600" algn="l"/>
              </a:tabLst>
            </a:pPr>
            <a:r>
              <a:rPr lang="lt-LT" sz="2400" dirty="0">
                <a:ea typeface="Times New Roman" panose="02020603050405020304" pitchFamily="18" charset="0"/>
              </a:rPr>
              <a:t>Galima sakyti:	</a:t>
            </a:r>
            <a:r>
              <a:rPr lang="lt-LT" sz="2400" i="1" dirty="0">
                <a:ea typeface="Times New Roman" panose="02020603050405020304" pitchFamily="18" charset="0"/>
              </a:rPr>
              <a:t>„atsiprašome, tačiau priimti dovanas draudžia galiojantys teisės aktai, už dovanų priėmimą galima drausminė / baudžiamoji atsakomybė. Priimdamas dovaną aš rizikuočiau netekti darbo, būtų suteršta kolegų ir įmonės reputacija“; „	„norėtume informuoti, kad dovanos priėmimas nesuderinamas su atliekamomis funkcijomis. Siekdami išvengti bet kokios įtakos priimamiems sprendimams, jos nepriimsime“; ir pan.</a:t>
            </a:r>
            <a:endParaRPr lang="en-US" sz="2400" i="1" dirty="0">
              <a:ea typeface="Times New Roman" panose="02020603050405020304" pitchFamily="18" charset="0"/>
            </a:endParaRPr>
          </a:p>
        </p:txBody>
      </p:sp>
    </p:spTree>
    <p:extLst>
      <p:ext uri="{BB962C8B-B14F-4D97-AF65-F5344CB8AC3E}">
        <p14:creationId xmlns:p14="http://schemas.microsoft.com/office/powerpoint/2010/main" val="135398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KITI KLAUSIMAI</a:t>
            </a:r>
            <a:endParaRPr lang="en-US" dirty="0"/>
          </a:p>
        </p:txBody>
      </p:sp>
      <p:sp>
        <p:nvSpPr>
          <p:cNvPr id="3" name="Text Placeholder 2"/>
          <p:cNvSpPr>
            <a:spLocks noGrp="1"/>
          </p:cNvSpPr>
          <p:nvPr>
            <p:ph type="body" sz="half" idx="2"/>
          </p:nvPr>
        </p:nvSpPr>
        <p:spPr>
          <a:xfrm>
            <a:off x="686772" y="1987826"/>
            <a:ext cx="14217947" cy="2108686"/>
          </a:xfrm>
        </p:spPr>
        <p:txBody>
          <a:bodyPr>
            <a:normAutofit/>
          </a:bodyPr>
          <a:lstStyle/>
          <a:p>
            <a:r>
              <a:rPr lang="lt-LT" sz="2800" b="1" dirty="0"/>
              <a:t>Kaip klientas galėtų padėkoti?</a:t>
            </a:r>
          </a:p>
          <a:p>
            <a:r>
              <a:rPr lang="lt-LT" sz="2400" dirty="0"/>
              <a:t>Jei asmuo nori padėkoti ŽŪDC darbuotojams už gerai atliktą darbą, jam gali būti pasiūloma užpildyti turimas asmenų aptarnavimo kokybės anketas, pateikti įrašą interneto svetainėje ar ŽŪDC socialiniuose tinkluose, nusiųsti padėką dėl darbuotojo darbo ŽŪDC vadovui ir pan.</a:t>
            </a:r>
            <a:endParaRPr lang="lt-LT" sz="2400" b="1" dirty="0"/>
          </a:p>
        </p:txBody>
      </p:sp>
      <p:sp>
        <p:nvSpPr>
          <p:cNvPr id="6" name="Text Placeholder 2"/>
          <p:cNvSpPr txBox="1">
            <a:spLocks/>
          </p:cNvSpPr>
          <p:nvPr/>
        </p:nvSpPr>
        <p:spPr>
          <a:xfrm>
            <a:off x="686772" y="3859946"/>
            <a:ext cx="13780858" cy="4515958"/>
          </a:xfrm>
          <a:prstGeom prst="rect">
            <a:avLst/>
          </a:prstGeom>
        </p:spPr>
        <p:txBody>
          <a:bodyPr vert="horz" lIns="91440" tIns="45720" rIns="91440" bIns="45720" rtlCol="0">
            <a:normAutofit fontScale="25000" lnSpcReduction="20000"/>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endParaRPr lang="lt-LT" sz="2800" dirty="0"/>
          </a:p>
          <a:p>
            <a:pPr>
              <a:lnSpc>
                <a:spcPct val="110000"/>
              </a:lnSpc>
            </a:pPr>
            <a:r>
              <a:rPr lang="lt-LT" sz="9600" b="1" dirty="0"/>
              <a:t>Kas nutinka su gautomis dovanomis? </a:t>
            </a:r>
          </a:p>
          <a:p>
            <a:pPr>
              <a:lnSpc>
                <a:spcPct val="110000"/>
              </a:lnSpc>
            </a:pPr>
            <a:r>
              <a:rPr lang="lt-LT" sz="9600" b="1" dirty="0"/>
              <a:t>Atsakymas: </a:t>
            </a:r>
            <a:r>
              <a:rPr lang="lt-LT" sz="8000" dirty="0"/>
              <a:t>tai reglamentuos šiuo metu rengiamos ŽŪDC vidaus tvarkos. </a:t>
            </a:r>
          </a:p>
          <a:p>
            <a:r>
              <a:rPr lang="lt-LT" sz="8000" b="1" u="sng" dirty="0"/>
              <a:t>Pavyzdžiai:</a:t>
            </a:r>
          </a:p>
          <a:p>
            <a:r>
              <a:rPr lang="lt-LT" sz="8000" b="1" dirty="0"/>
              <a:t>Jeigu gauta leistina dovana, kurios vertė iki 150 eurų?</a:t>
            </a:r>
          </a:p>
          <a:p>
            <a:pPr marL="457200" indent="-457200">
              <a:buFontTx/>
              <a:buChar char="-"/>
            </a:pPr>
            <a:r>
              <a:rPr lang="lt-LT" sz="8000" dirty="0"/>
              <a:t>Dovana grąžinama dovaną gavusiam darbuotojui ir ji tampa jo nuosavybe; </a:t>
            </a:r>
          </a:p>
          <a:p>
            <a:pPr marL="457200" indent="-457200">
              <a:buFontTx/>
              <a:buChar char="-"/>
            </a:pPr>
            <a:r>
              <a:rPr lang="lt-LT" sz="8000" dirty="0"/>
              <a:t>gauta dovana atiduodama labdarai arba visuomeninėms organizacijoms ir kt.  </a:t>
            </a:r>
            <a:endParaRPr lang="en-US" sz="8000" dirty="0"/>
          </a:p>
          <a:p>
            <a:r>
              <a:rPr lang="lt-LT" sz="8000" b="1" dirty="0"/>
              <a:t>Leistina dovana, kurios vertė didesnė nei 150 eurų, yra laikoma ŽŪDC nuosavybe, įtraukiama į apskaitą.</a:t>
            </a:r>
          </a:p>
          <a:p>
            <a:r>
              <a:rPr lang="lt-LT" sz="8000" b="1" dirty="0"/>
              <a:t>Kai gauta neleistina dovana </a:t>
            </a:r>
            <a:r>
              <a:rPr lang="lt-LT" sz="8000" dirty="0"/>
              <a:t>(gautas neteisėtas atlygis, kuris neturi galimos korupcinio pobūdžio nusikalstamos veikos požymių):</a:t>
            </a:r>
          </a:p>
          <a:p>
            <a:r>
              <a:rPr lang="lt-LT" sz="8000" dirty="0"/>
              <a:t>- grąžinama teikėjui, išskyrus atvejus, kai jis nėra žinomas arba grąžinimas būtų susijęs su išlaidomis, kurios nėra proporcingos objektyviai neteisėto atlygio vertei;</a:t>
            </a:r>
            <a:endParaRPr lang="en-US" sz="8000" dirty="0"/>
          </a:p>
          <a:p>
            <a:pPr marL="457200" indent="-457200">
              <a:buFontTx/>
              <a:buChar char="-"/>
            </a:pPr>
            <a:r>
              <a:rPr lang="lt-LT" sz="8000" dirty="0"/>
              <a:t>perduodama nevyriausybinėms organizacijoms ir kitokioms labdaros organizacijoms; </a:t>
            </a:r>
          </a:p>
          <a:p>
            <a:pPr marL="457200" indent="-457200">
              <a:buFontTx/>
              <a:buChar char="-"/>
            </a:pPr>
            <a:r>
              <a:rPr lang="lt-LT" sz="8000" dirty="0"/>
              <a:t>nuasmeninta padedama visiems darbuotojams matomoje vietoje, kad ja galėtų pasivaišinti ar pasigėrėti ne tik įmonės darbuotojai, bet ir svečiai;</a:t>
            </a:r>
            <a:endParaRPr lang="en-US" sz="8000" dirty="0"/>
          </a:p>
          <a:p>
            <a:pPr marL="457200" indent="-457200">
              <a:buFontTx/>
              <a:buChar char="-"/>
            </a:pPr>
            <a:r>
              <a:rPr lang="lt-LT" sz="8000" dirty="0"/>
              <a:t>išmesti (sunaikinti).</a:t>
            </a:r>
            <a:endParaRPr lang="en-US" sz="8000" dirty="0"/>
          </a:p>
          <a:p>
            <a:endParaRPr lang="lt-LT" sz="2800" b="1" dirty="0"/>
          </a:p>
          <a:p>
            <a:endParaRPr lang="lt-LT" sz="2800" dirty="0"/>
          </a:p>
        </p:txBody>
      </p:sp>
    </p:spTree>
    <p:extLst>
      <p:ext uri="{BB962C8B-B14F-4D97-AF65-F5344CB8AC3E}">
        <p14:creationId xmlns:p14="http://schemas.microsoft.com/office/powerpoint/2010/main" val="268611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E00653-E263-9458-723C-20631B4D7A92}"/>
              </a:ext>
            </a:extLst>
          </p:cNvPr>
          <p:cNvSpPr>
            <a:spLocks noGrp="1"/>
          </p:cNvSpPr>
          <p:nvPr>
            <p:ph type="title"/>
          </p:nvPr>
        </p:nvSpPr>
        <p:spPr>
          <a:xfrm>
            <a:off x="1505524" y="914399"/>
            <a:ext cx="16393657" cy="1115569"/>
          </a:xfrm>
        </p:spPr>
        <p:txBody>
          <a:bodyPr/>
          <a:lstStyle/>
          <a:p>
            <a:pPr algn="ctr"/>
            <a:r>
              <a:rPr lang="lt-LT" cap="all" dirty="0"/>
              <a:t>Dovanos ir kyšio skirtumai</a:t>
            </a:r>
          </a:p>
        </p:txBody>
      </p:sp>
      <p:sp>
        <p:nvSpPr>
          <p:cNvPr id="3" name="Teksto vietos rezervavimo ženklas 2">
            <a:extLst>
              <a:ext uri="{FF2B5EF4-FFF2-40B4-BE49-F238E27FC236}">
                <a16:creationId xmlns:a16="http://schemas.microsoft.com/office/drawing/2014/main" id="{F0E9D6B5-FD9A-F59C-4127-2E7CBE77CCDF}"/>
              </a:ext>
            </a:extLst>
          </p:cNvPr>
          <p:cNvSpPr>
            <a:spLocks noGrp="1"/>
          </p:cNvSpPr>
          <p:nvPr>
            <p:ph type="body" sz="half" idx="2"/>
          </p:nvPr>
        </p:nvSpPr>
        <p:spPr>
          <a:xfrm>
            <a:off x="1309688" y="2029968"/>
            <a:ext cx="7559992" cy="4390710"/>
          </a:xfrm>
        </p:spPr>
        <p:txBody>
          <a:bodyPr>
            <a:normAutofit/>
          </a:bodyPr>
          <a:lstStyle/>
          <a:p>
            <a:pPr>
              <a:lnSpc>
                <a:spcPct val="150000"/>
              </a:lnSpc>
            </a:pPr>
            <a:r>
              <a:rPr lang="lt-LT" sz="3600" u="sng" dirty="0">
                <a:latin typeface="+mj-lt"/>
              </a:rPr>
              <a:t>Pagrindinė dovanos savybė</a:t>
            </a:r>
            <a:r>
              <a:rPr lang="lt-LT" sz="3600" dirty="0">
                <a:latin typeface="+mj-lt"/>
              </a:rPr>
              <a:t>:</a:t>
            </a:r>
          </a:p>
          <a:p>
            <a:pPr>
              <a:lnSpc>
                <a:spcPct val="150000"/>
              </a:lnSpc>
            </a:pPr>
            <a:r>
              <a:rPr lang="lt-LT" sz="3600" dirty="0">
                <a:latin typeface="+mj-lt"/>
              </a:rPr>
              <a:t>Paprastai dovanos teikiamos </a:t>
            </a:r>
            <a:r>
              <a:rPr lang="lt-LT" sz="3600" b="1" dirty="0">
                <a:solidFill>
                  <a:srgbClr val="FF0000"/>
                </a:solidFill>
                <a:latin typeface="+mj-lt"/>
              </a:rPr>
              <a:t>nesitikint mainais už tai gauti kokį nors atlygį</a:t>
            </a:r>
            <a:r>
              <a:rPr lang="lt-LT" sz="3600" dirty="0">
                <a:latin typeface="+mj-lt"/>
              </a:rPr>
              <a:t>.</a:t>
            </a:r>
          </a:p>
        </p:txBody>
      </p:sp>
      <p:sp>
        <p:nvSpPr>
          <p:cNvPr id="4" name="Teksto vietos rezervavimo ženklas 2">
            <a:extLst>
              <a:ext uri="{FF2B5EF4-FFF2-40B4-BE49-F238E27FC236}">
                <a16:creationId xmlns:a16="http://schemas.microsoft.com/office/drawing/2014/main" id="{F0E9D6B5-FD9A-F59C-4127-2E7CBE77CCDF}"/>
              </a:ext>
            </a:extLst>
          </p:cNvPr>
          <p:cNvSpPr txBox="1">
            <a:spLocks/>
          </p:cNvSpPr>
          <p:nvPr/>
        </p:nvSpPr>
        <p:spPr>
          <a:xfrm>
            <a:off x="10140406" y="1883663"/>
            <a:ext cx="7559992" cy="8075345"/>
          </a:xfrm>
          <a:prstGeom prst="rect">
            <a:avLst/>
          </a:prstGeom>
        </p:spPr>
        <p:txBody>
          <a:bodyPr vert="horz" lIns="91440" tIns="45720" rIns="91440" bIns="45720" rtlCol="0">
            <a:normAutofit fontScale="85000" lnSpcReduction="20000"/>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pPr>
              <a:lnSpc>
                <a:spcPct val="150000"/>
              </a:lnSpc>
            </a:pPr>
            <a:r>
              <a:rPr lang="lt-LT" sz="3600" u="sng" dirty="0"/>
              <a:t>Pagrindinė kyšio savybė</a:t>
            </a:r>
            <a:r>
              <a:rPr lang="lt-LT" sz="3600" dirty="0"/>
              <a:t>:</a:t>
            </a:r>
          </a:p>
          <a:p>
            <a:pPr>
              <a:lnSpc>
                <a:spcPct val="150000"/>
              </a:lnSpc>
            </a:pPr>
            <a:r>
              <a:rPr lang="lt-LT" sz="3600" dirty="0"/>
              <a:t>Teikiant neteisėtą ar pagrįstą atlygį valstybinėje tarnyboje dirbančiam asmeniui ar darbuotojui daroma prielaida, kad </a:t>
            </a:r>
            <a:r>
              <a:rPr lang="lt-LT" sz="3600" b="1" dirty="0"/>
              <a:t>apdovanotasis </a:t>
            </a:r>
            <a:r>
              <a:rPr lang="lt-LT" sz="3600" b="1" dirty="0">
                <a:solidFill>
                  <a:srgbClr val="FF0000"/>
                </a:solidFill>
              </a:rPr>
              <a:t>turi mainais kažką atlikti arba susilaikyti nuo veiksmų</a:t>
            </a:r>
            <a:r>
              <a:rPr lang="lt-LT" sz="3600" dirty="0"/>
              <a:t>, todėl nėra taip svarbu ką duodame ir kiek duodame, </a:t>
            </a:r>
            <a:r>
              <a:rPr lang="lt-LT" sz="3600" b="1" dirty="0"/>
              <a:t>svarbiausia – už ką duodame</a:t>
            </a:r>
            <a:r>
              <a:rPr lang="lt-LT" sz="3600" dirty="0"/>
              <a:t>.</a:t>
            </a:r>
          </a:p>
          <a:p>
            <a:pPr>
              <a:lnSpc>
                <a:spcPct val="150000"/>
              </a:lnSpc>
            </a:pPr>
            <a:endParaRPr lang="lt-LT" sz="3600" dirty="0"/>
          </a:p>
          <a:p>
            <a:pPr>
              <a:lnSpc>
                <a:spcPct val="150000"/>
              </a:lnSpc>
            </a:pPr>
            <a:r>
              <a:rPr lang="lt-LT" sz="3600" dirty="0"/>
              <a:t>Visgi BK bausmių dydis diferencijuojamas pagal kyšio vertę.</a:t>
            </a:r>
          </a:p>
          <a:p>
            <a:pPr>
              <a:lnSpc>
                <a:spcPct val="150000"/>
              </a:lnSpc>
            </a:pPr>
            <a:endParaRPr lang="lt-LT" sz="3600" dirty="0"/>
          </a:p>
          <a:p>
            <a:endParaRPr lang="lt-LT" sz="3600" dirty="0"/>
          </a:p>
        </p:txBody>
      </p:sp>
    </p:spTree>
    <p:extLst>
      <p:ext uri="{BB962C8B-B14F-4D97-AF65-F5344CB8AC3E}">
        <p14:creationId xmlns:p14="http://schemas.microsoft.com/office/powerpoint/2010/main" val="398160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2239348" y="2400725"/>
            <a:ext cx="13324113" cy="1165435"/>
          </a:xfrm>
          <a:prstGeom prst="roundRect">
            <a:avLst>
              <a:gd name="adj" fmla="val 16667"/>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Neleistino atlygio/kyšio ėmimas ar davimas yra imančio neprofesionalumo ir duodančio nepagarbos savo darbą dirbančiam darbuotojui ženklas</a:t>
            </a:r>
            <a:endParaRPr kumimoji="0" lang="lt-LT" altLang="en-US" sz="2800" b="0" i="0" u="none" strike="noStrike" cap="none" normalizeH="0" baseline="0" dirty="0">
              <a:ln>
                <a:noFill/>
              </a:ln>
              <a:solidFill>
                <a:schemeClr val="tx1"/>
              </a:solidFill>
              <a:effectLst/>
              <a:latin typeface="Arial" panose="020B0604020202020204" pitchFamily="34" charset="0"/>
            </a:endParaRPr>
          </a:p>
        </p:txBody>
      </p:sp>
      <p:sp>
        <p:nvSpPr>
          <p:cNvPr id="5" name="Rounded Rectangle 2"/>
          <p:cNvSpPr>
            <a:spLocks noChangeArrowheads="1"/>
          </p:cNvSpPr>
          <p:nvPr/>
        </p:nvSpPr>
        <p:spPr bwMode="auto">
          <a:xfrm>
            <a:off x="2239348" y="4088268"/>
            <a:ext cx="6344816" cy="2228127"/>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Būtina atsisakyti neleistino atlygio/kyšio.</a:t>
            </a:r>
            <a:endParaRPr kumimoji="0" lang="lt-LT"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„Atsiprašau, bet Jūsų siūlomos dovanos priimti negaliu, nes tokie veiksmai yra neleistini ir neteisėti pagal teisės aktus. Dovanos priėmimas gali pakenkti tiek mano, tiek įmonės reputacijai“.</a:t>
            </a:r>
            <a:endParaRPr kumimoji="0" lang="lt-LT" altLang="en-US" sz="2400" b="0" i="0" u="none" strike="noStrike" cap="none" normalizeH="0" baseline="0" dirty="0">
              <a:ln>
                <a:noFill/>
              </a:ln>
              <a:solidFill>
                <a:schemeClr val="tx1"/>
              </a:solidFill>
              <a:effectLst/>
            </a:endParaRPr>
          </a:p>
        </p:txBody>
      </p:sp>
      <p:sp>
        <p:nvSpPr>
          <p:cNvPr id="6" name="Rounded Rectangle 3"/>
          <p:cNvSpPr>
            <a:spLocks noChangeArrowheads="1"/>
          </p:cNvSpPr>
          <p:nvPr/>
        </p:nvSpPr>
        <p:spPr bwMode="auto">
          <a:xfrm>
            <a:off x="9051417" y="4004541"/>
            <a:ext cx="6082835" cy="2311854"/>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Geriausia padėka mums yra šypsena ir geras žodis.</a:t>
            </a:r>
            <a:endParaRPr kumimoji="0" lang="lt-LT" altLang="en-US" sz="2400" b="0" i="0" u="none" strike="noStrike" cap="none" normalizeH="0" baseline="0" dirty="0">
              <a:ln>
                <a:noFill/>
              </a:ln>
              <a:solidFill>
                <a:schemeClr val="tx1"/>
              </a:solidFill>
              <a:effectLst/>
            </a:endParaRPr>
          </a:p>
        </p:txBody>
      </p:sp>
      <p:sp>
        <p:nvSpPr>
          <p:cNvPr id="7" name="Rounded Rectangle 4"/>
          <p:cNvSpPr>
            <a:spLocks noChangeArrowheads="1"/>
          </p:cNvSpPr>
          <p:nvPr/>
        </p:nvSpPr>
        <p:spPr bwMode="auto">
          <a:xfrm>
            <a:off x="2239348" y="6838502"/>
            <a:ext cx="6344816" cy="1223147"/>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Apie bandymus papirkti informuojami kompetentingi asmenys (institucijos)</a:t>
            </a:r>
            <a:endParaRPr kumimoji="0" lang="lt-LT" altLang="en-US" sz="2400" b="0" i="0" u="none" strike="noStrike" cap="none" normalizeH="0" baseline="0" dirty="0">
              <a:ln>
                <a:noFill/>
              </a:ln>
              <a:solidFill>
                <a:schemeClr val="tx1"/>
              </a:solidFill>
              <a:effectLst/>
            </a:endParaRPr>
          </a:p>
        </p:txBody>
      </p:sp>
      <p:sp>
        <p:nvSpPr>
          <p:cNvPr id="8" name="Rounded Rectangle 5"/>
          <p:cNvSpPr>
            <a:spLocks noChangeArrowheads="1"/>
          </p:cNvSpPr>
          <p:nvPr/>
        </p:nvSpPr>
        <p:spPr bwMode="auto">
          <a:xfrm>
            <a:off x="4627983" y="8389632"/>
            <a:ext cx="8621486" cy="1519478"/>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Už neteisėtą atlygį (t.y. kyšį) numatyta atsakomybė tiek duodančiam, tiek imančiam.</a:t>
            </a:r>
            <a:endParaRPr kumimoji="0" lang="lt-LT" altLang="en-US" sz="2800" b="0" i="0" u="none" strike="noStrike" cap="none" normalizeH="0" baseline="0" dirty="0">
              <a:ln>
                <a:noFill/>
              </a:ln>
              <a:solidFill>
                <a:schemeClr val="tx1"/>
              </a:solidFill>
              <a:effectLst/>
            </a:endParaRPr>
          </a:p>
        </p:txBody>
      </p:sp>
      <p:sp>
        <p:nvSpPr>
          <p:cNvPr id="9" name="Rounded Rectangle 6"/>
          <p:cNvSpPr>
            <a:spLocks noChangeArrowheads="1"/>
          </p:cNvSpPr>
          <p:nvPr/>
        </p:nvSpPr>
        <p:spPr bwMode="auto">
          <a:xfrm>
            <a:off x="9051417" y="6860129"/>
            <a:ext cx="6082835" cy="1201520"/>
          </a:xfrm>
          <a:prstGeom prst="roundRect">
            <a:avLst>
              <a:gd name="adj" fmla="val 16667"/>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Gavus dovaną ir neteisėtą atlygį, visais atvejais apie tai reikia informuoti atsakingą asmenį</a:t>
            </a:r>
            <a:endParaRPr kumimoji="0" lang="lt-LT" altLang="en-US" sz="2400" b="1" i="0" u="none" strike="noStrike" cap="none" normalizeH="0" baseline="0" dirty="0">
              <a:ln>
                <a:noFill/>
              </a:ln>
              <a:solidFill>
                <a:schemeClr val="tx1"/>
              </a:solidFill>
              <a:effectLst/>
            </a:endParaRPr>
          </a:p>
        </p:txBody>
      </p:sp>
      <p:sp>
        <p:nvSpPr>
          <p:cNvPr id="10" name="Rectangle 7"/>
          <p:cNvSpPr>
            <a:spLocks noChangeArrowheads="1"/>
          </p:cNvSpPr>
          <p:nvPr/>
        </p:nvSpPr>
        <p:spPr bwMode="auto">
          <a:xfrm>
            <a:off x="5871083" y="794720"/>
            <a:ext cx="737838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1425550" fontAlgn="base">
              <a:lnSpc>
                <a:spcPct val="90000"/>
              </a:lnSpc>
              <a:spcBef>
                <a:spcPct val="0"/>
              </a:spcBef>
              <a:spcAft>
                <a:spcPct val="0"/>
              </a:spcAft>
              <a:buClrTx/>
              <a:buSzTx/>
              <a:tabLst/>
            </a:pPr>
            <a:r>
              <a:rPr lang="lt-LT" altLang="en-US" sz="4000" cap="all" dirty="0">
                <a:latin typeface="+mj-lt"/>
                <a:ea typeface="+mj-ea"/>
                <a:cs typeface="+mj-cs"/>
              </a:rPr>
              <a:t>ATMINTINĖ DĖL DOVANŲ</a:t>
            </a:r>
            <a:endParaRPr lang="en-US" altLang="en-US" sz="4000" cap="all" dirty="0">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11" name="Rectangle 14"/>
          <p:cNvSpPr>
            <a:spLocks noChangeArrowheads="1"/>
          </p:cNvSpPr>
          <p:nvPr/>
        </p:nvSpPr>
        <p:spPr bwMode="auto">
          <a:xfrm>
            <a:off x="4279392" y="3566160"/>
            <a:ext cx="190071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4339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ŽINIŲ ĮTVIRTINIMAS</a:t>
            </a:r>
            <a:endParaRPr lang="en-US" dirty="0"/>
          </a:p>
        </p:txBody>
      </p:sp>
      <p:sp>
        <p:nvSpPr>
          <p:cNvPr id="3" name="Text Placeholder 2"/>
          <p:cNvSpPr>
            <a:spLocks noGrp="1"/>
          </p:cNvSpPr>
          <p:nvPr>
            <p:ph type="body" sz="half" idx="2"/>
          </p:nvPr>
        </p:nvSpPr>
        <p:spPr>
          <a:xfrm>
            <a:off x="686773" y="1987826"/>
            <a:ext cx="6752252" cy="7162524"/>
          </a:xfrm>
        </p:spPr>
        <p:txBody>
          <a:bodyPr>
            <a:normAutofit fontScale="92500" lnSpcReduction="10000"/>
          </a:bodyPr>
          <a:lstStyle/>
          <a:p>
            <a:r>
              <a:rPr lang="lt-LT" sz="2800" b="1" dirty="0"/>
              <a:t>Ar gali ŽŪDC tiekėjas šv. Kalėdų proga padovanoti ŽŪDC skyriaus vadovui, atsakingam už sutarties su tiekėju vykdymą, o pastarasis priimti dovaną - 2 bilietus į kiną?</a:t>
            </a:r>
          </a:p>
          <a:p>
            <a:pPr marL="342900" indent="-342900">
              <a:buAutoNum type="alphaLcParenR"/>
            </a:pPr>
            <a:r>
              <a:rPr lang="lt-LT" sz="2800" dirty="0"/>
              <a:t>Gali, nes tai tradicinė šventė;</a:t>
            </a:r>
          </a:p>
          <a:p>
            <a:pPr marL="342900" indent="-342900">
              <a:buAutoNum type="alphaLcParenR"/>
            </a:pPr>
            <a:r>
              <a:rPr lang="lt-LT" sz="2800" dirty="0"/>
              <a:t>Gali, nes tai draugiškumo gestas, kai atsilyginama už sklandų bendradarbiavimą;</a:t>
            </a:r>
          </a:p>
          <a:p>
            <a:pPr marL="342900" indent="-342900">
              <a:buAutoNum type="alphaLcParenR"/>
            </a:pPr>
            <a:r>
              <a:rPr lang="lt-LT" sz="2800" dirty="0"/>
              <a:t>Negali, nes draudžiama priimti dovanas, kai jos susijusios su pareigomis.</a:t>
            </a:r>
          </a:p>
          <a:p>
            <a:endParaRPr lang="lt-LT" sz="2800" dirty="0"/>
          </a:p>
          <a:p>
            <a:r>
              <a:rPr lang="lt-LT" sz="2800" b="1" dirty="0"/>
              <a:t>ŽŪDC darbuotojui priėmus sprendimą dėl registro duomenų tikslinimo, prašymą tikslinti duomenis pateikęs asmuo atneša ir įteikia darbuotojui saldainių dėžutę. Ar gali ŽŪDC darbuotojas tokią dovaną priimti? </a:t>
            </a:r>
          </a:p>
        </p:txBody>
      </p:sp>
      <p:pic>
        <p:nvPicPr>
          <p:cNvPr id="5" name="Picture 4"/>
          <p:cNvPicPr>
            <a:picLocks noChangeAspect="1"/>
          </p:cNvPicPr>
          <p:nvPr/>
        </p:nvPicPr>
        <p:blipFill>
          <a:blip r:embed="rId2"/>
          <a:stretch>
            <a:fillRect/>
          </a:stretch>
        </p:blipFill>
        <p:spPr>
          <a:xfrm>
            <a:off x="7644038" y="2333177"/>
            <a:ext cx="9615696" cy="4246527"/>
          </a:xfrm>
          <a:prstGeom prst="rect">
            <a:avLst/>
          </a:prstGeom>
        </p:spPr>
      </p:pic>
    </p:spTree>
    <p:extLst>
      <p:ext uri="{BB962C8B-B14F-4D97-AF65-F5344CB8AC3E}">
        <p14:creationId xmlns:p14="http://schemas.microsoft.com/office/powerpoint/2010/main" val="2871838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7" y="914399"/>
            <a:ext cx="17172432" cy="1024129"/>
          </a:xfrm>
        </p:spPr>
        <p:txBody>
          <a:bodyPr>
            <a:normAutofit fontScale="90000"/>
          </a:bodyPr>
          <a:lstStyle/>
          <a:p>
            <a:r>
              <a:rPr lang="lt-LT" sz="4000" dirty="0"/>
              <a:t>Daugiau mokomosios informacijos apie dovanas ir korupcijos prevenciją galite rasti </a:t>
            </a:r>
            <a:r>
              <a:rPr lang="lt-LT" sz="4000" b="1" dirty="0"/>
              <a:t>Specialiųjų tyrimų tarnybos e. mokymo platformoje </a:t>
            </a:r>
            <a:r>
              <a:rPr lang="lt-LT" sz="4000" b="1" dirty="0">
                <a:hlinkClick r:id="rId2"/>
              </a:rPr>
              <a:t>https://emokymai.stt.lt</a:t>
            </a:r>
            <a:br>
              <a:rPr lang="lt-LT" b="1" dirty="0"/>
            </a:br>
            <a:endParaRPr lang="en-US" dirty="0"/>
          </a:p>
        </p:txBody>
      </p:sp>
      <p:pic>
        <p:nvPicPr>
          <p:cNvPr id="6" name="Picture 5"/>
          <p:cNvPicPr>
            <a:picLocks noChangeAspect="1"/>
          </p:cNvPicPr>
          <p:nvPr/>
        </p:nvPicPr>
        <p:blipFill>
          <a:blip r:embed="rId3"/>
          <a:stretch>
            <a:fillRect/>
          </a:stretch>
        </p:blipFill>
        <p:spPr>
          <a:xfrm>
            <a:off x="2450592" y="2189357"/>
            <a:ext cx="13713214" cy="7910096"/>
          </a:xfrm>
          <a:prstGeom prst="rect">
            <a:avLst/>
          </a:prstGeom>
        </p:spPr>
      </p:pic>
    </p:spTree>
    <p:extLst>
      <p:ext uri="{BB962C8B-B14F-4D97-AF65-F5344CB8AC3E}">
        <p14:creationId xmlns:p14="http://schemas.microsoft.com/office/powerpoint/2010/main" val="176573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1FF948-637A-4654-8083-E6D5CBE93D8C}"/>
              </a:ext>
            </a:extLst>
          </p:cNvPr>
          <p:cNvSpPr>
            <a:spLocks noGrp="1"/>
          </p:cNvSpPr>
          <p:nvPr>
            <p:ph type="body" sz="half" idx="2"/>
          </p:nvPr>
        </p:nvSpPr>
        <p:spPr>
          <a:xfrm>
            <a:off x="1309688" y="2190307"/>
            <a:ext cx="15075084" cy="6960043"/>
          </a:xfrm>
        </p:spPr>
        <p:txBody>
          <a:bodyPr>
            <a:normAutofit/>
          </a:bodyPr>
          <a:lstStyle/>
          <a:p>
            <a:r>
              <a:rPr lang="lt-LT" sz="2400" b="1" dirty="0"/>
              <a:t>Korupcija – bet koks asmenų elgesys, neatitinkantis jiems suteiktų įgaliojimų, teisės aktuose ar įmonių vidaus taisyklėse nustatytų elgesio standartų, siekiant naudos sau ar kitiems asmenims ir taip pakenkiant valstybės ar atskirų fizinių arba juridinių asmenų interesams.</a:t>
            </a:r>
          </a:p>
          <a:p>
            <a:r>
              <a:rPr lang="lt-LT" sz="2000" dirty="0">
                <a:effectLst/>
                <a:latin typeface="Arial" panose="020B0604020202020204" pitchFamily="34" charset="0"/>
                <a:ea typeface="Arial" panose="020B0604020202020204" pitchFamily="34" charset="0"/>
              </a:rPr>
              <a:t>Tarp Lietuvos gyventojams aktualių problemų korupcija užima 5-ą vietą (iš 18) po infliacijos, mažų atlyginimų, sveikatos apsaugos problemų ir narkotikų vartojimo. Kaip labai rimtą problemą korupciją nurodė 34 % gyventojų. Lyginant su 2021 m. nurodžiusių, kad korupcija yra rimta problema, yra vienu procentiniu punktu mažiau, tai žemiausia rodiklio reikšmė nuo 2007 m. Įmonių vadovai korupciją, kaip labai rimtą problemą, paminėjo 7-oje vietoje – 24 % (2021 m. – 26 %), o valstybės tarnautojai – 5-oje vietoje – 32 % (2021 m. – 31 %). Tarp įvairių tikslinių grupių pastebimas tolimesnis korupcijos, kaip problemos, reikšmės mažėjimas.</a:t>
            </a:r>
          </a:p>
          <a:p>
            <a:r>
              <a:rPr lang="lt-LT" sz="2000" dirty="0">
                <a:effectLst/>
                <a:latin typeface="Arial" panose="020B0604020202020204" pitchFamily="34" charset="0"/>
                <a:ea typeface="Arial" panose="020B0604020202020204" pitchFamily="34" charset="0"/>
              </a:rPr>
              <a:t>Kaip labiausiai paplitusius korupcinius reiškinius („labai paplitę“) gyventojai nurodė naudojimąsi tarnybiniu automobiliu asmeniniais tikslais – 32 %, kai asmuo gydytojui atsidėkoja pinigais po sėkmingai atliktos operacijos  – 30 %, kai per pažintis yra įsidarbinama į valstybės instituciją – 25 %.</a:t>
            </a:r>
          </a:p>
          <a:p>
            <a:r>
              <a:rPr lang="lt-LT" sz="2000" dirty="0">
                <a:latin typeface="Arial" panose="020B0604020202020204" pitchFamily="34" charset="0"/>
              </a:rPr>
              <a:t>Korupcija darbo santykiuose.</a:t>
            </a:r>
          </a:p>
          <a:p>
            <a:r>
              <a:rPr lang="lt-LT" sz="2800" dirty="0">
                <a:solidFill>
                  <a:schemeClr val="accent2">
                    <a:lumMod val="75000"/>
                  </a:schemeClr>
                </a:solidFill>
              </a:rPr>
              <a:t>Korupcines veikos požymiai:</a:t>
            </a:r>
          </a:p>
          <a:p>
            <a:pPr marL="457200" indent="-457200">
              <a:buAutoNum type="arabicParenR"/>
            </a:pPr>
            <a:r>
              <a:rPr lang="lt-LT" sz="2800" dirty="0">
                <a:solidFill>
                  <a:schemeClr val="accent2">
                    <a:lumMod val="75000"/>
                  </a:schemeClr>
                </a:solidFill>
              </a:rPr>
              <a:t>darbo sutartimi ar darbo įstatymais įtvirtintų pareigų neatitinkantis darbuotojo elgesys; </a:t>
            </a:r>
          </a:p>
          <a:p>
            <a:pPr marL="457200" indent="-457200">
              <a:buAutoNum type="arabicParenR"/>
            </a:pPr>
            <a:r>
              <a:rPr lang="lt-LT" sz="2800" dirty="0">
                <a:solidFill>
                  <a:schemeClr val="accent2">
                    <a:lumMod val="75000"/>
                  </a:schemeClr>
                </a:solidFill>
              </a:rPr>
              <a:t>naudos sau ar kitiems asmenims siekimas; </a:t>
            </a:r>
          </a:p>
          <a:p>
            <a:pPr marL="457200" indent="-457200">
              <a:buAutoNum type="arabicParenR"/>
            </a:pPr>
            <a:r>
              <a:rPr lang="lt-LT" sz="2800" dirty="0">
                <a:solidFill>
                  <a:schemeClr val="accent2">
                    <a:lumMod val="75000"/>
                  </a:schemeClr>
                </a:solidFill>
              </a:rPr>
              <a:t>reali ar potenciali žala (pakenkimas) įmonei. </a:t>
            </a:r>
            <a:endParaRPr lang="lt-LT" sz="2800" dirty="0">
              <a:solidFill>
                <a:schemeClr val="accent2">
                  <a:lumMod val="75000"/>
                </a:schemeClr>
              </a:solidFill>
              <a:latin typeface="Arial" panose="020B0604020202020204" pitchFamily="34" charset="0"/>
            </a:endParaRPr>
          </a:p>
        </p:txBody>
      </p:sp>
      <p:sp>
        <p:nvSpPr>
          <p:cNvPr id="4" name="Title 3">
            <a:extLst>
              <a:ext uri="{FF2B5EF4-FFF2-40B4-BE49-F238E27FC236}">
                <a16:creationId xmlns:a16="http://schemas.microsoft.com/office/drawing/2014/main" id="{45DDF544-FC77-4432-BC93-F81EFE549BBE}"/>
              </a:ext>
            </a:extLst>
          </p:cNvPr>
          <p:cNvSpPr>
            <a:spLocks noGrp="1"/>
          </p:cNvSpPr>
          <p:nvPr>
            <p:ph type="title"/>
          </p:nvPr>
        </p:nvSpPr>
        <p:spPr/>
        <p:txBody>
          <a:bodyPr/>
          <a:lstStyle/>
          <a:p>
            <a:r>
              <a:rPr lang="lt-LT" sz="4800" dirty="0"/>
              <a:t>KORUPCIJOS SAMPRATA, PALPLITIMAS, ŽALA</a:t>
            </a:r>
            <a:br>
              <a:rPr lang="en-US" sz="4800" dirty="0"/>
            </a:br>
            <a:endParaRPr lang="lt-LT" dirty="0"/>
          </a:p>
        </p:txBody>
      </p:sp>
    </p:spTree>
    <p:extLst>
      <p:ext uri="{BB962C8B-B14F-4D97-AF65-F5344CB8AC3E}">
        <p14:creationId xmlns:p14="http://schemas.microsoft.com/office/powerpoint/2010/main" val="853953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a:t>Specialiųjų tyrimų tarnybos e. mokymo platformoje </a:t>
            </a:r>
            <a:r>
              <a:rPr lang="lt-LT" b="1" dirty="0">
                <a:hlinkClick r:id="rId2"/>
              </a:rPr>
              <a:t>https://emokymai.stt.lt</a:t>
            </a:r>
            <a:r>
              <a:rPr lang="lt-LT" b="1" dirty="0"/>
              <a:t> galite atlikti testą ir gauti pažymėjimą</a:t>
            </a:r>
            <a:br>
              <a:rPr lang="lt-LT" b="1" dirty="0"/>
            </a:br>
            <a:endParaRPr lang="en-US" dirty="0"/>
          </a:p>
        </p:txBody>
      </p:sp>
      <p:pic>
        <p:nvPicPr>
          <p:cNvPr id="7" name="Picture 6"/>
          <p:cNvPicPr>
            <a:picLocks noChangeAspect="1"/>
          </p:cNvPicPr>
          <p:nvPr/>
        </p:nvPicPr>
        <p:blipFill>
          <a:blip r:embed="rId3"/>
          <a:stretch>
            <a:fillRect/>
          </a:stretch>
        </p:blipFill>
        <p:spPr>
          <a:xfrm>
            <a:off x="10771631" y="2460782"/>
            <a:ext cx="6697747" cy="3775441"/>
          </a:xfrm>
          <a:prstGeom prst="rect">
            <a:avLst/>
          </a:prstGeom>
        </p:spPr>
      </p:pic>
      <p:pic>
        <p:nvPicPr>
          <p:cNvPr id="216" name="Picture 215"/>
          <p:cNvPicPr>
            <a:picLocks noChangeAspect="1"/>
          </p:cNvPicPr>
          <p:nvPr/>
        </p:nvPicPr>
        <p:blipFill>
          <a:blip r:embed="rId4"/>
          <a:stretch>
            <a:fillRect/>
          </a:stretch>
        </p:blipFill>
        <p:spPr>
          <a:xfrm>
            <a:off x="694944" y="4066746"/>
            <a:ext cx="10262238" cy="6186509"/>
          </a:xfrm>
          <a:prstGeom prst="rect">
            <a:avLst/>
          </a:prstGeom>
        </p:spPr>
      </p:pic>
    </p:spTree>
    <p:extLst>
      <p:ext uri="{BB962C8B-B14F-4D97-AF65-F5344CB8AC3E}">
        <p14:creationId xmlns:p14="http://schemas.microsoft.com/office/powerpoint/2010/main" val="264752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44E7A51-16D7-4E9F-B48B-59DAC3FF35EE}"/>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12422" r="12422"/>
          <a:stretch>
            <a:fillRect/>
          </a:stretch>
        </p:blipFill>
        <p:spPr/>
      </p:pic>
      <p:pic>
        <p:nvPicPr>
          <p:cNvPr id="3" name="Picture Placeholder 2">
            <a:extLst>
              <a:ext uri="{FF2B5EF4-FFF2-40B4-BE49-F238E27FC236}">
                <a16:creationId xmlns:a16="http://schemas.microsoft.com/office/drawing/2014/main" id="{E4B715AB-0676-4342-A83F-84770DFC32D5}"/>
              </a:ext>
            </a:extLst>
          </p:cNvPr>
          <p:cNvPicPr>
            <a:picLocks noGrp="1" noChangeAspect="1"/>
          </p:cNvPicPr>
          <p:nvPr>
            <p:ph type="pic" idx="14"/>
          </p:nvPr>
        </p:nvPicPr>
        <p:blipFill>
          <a:blip r:embed="rId3" cstate="print">
            <a:extLst>
              <a:ext uri="{28A0092B-C50C-407E-A947-70E740481C1C}">
                <a14:useLocalDpi xmlns:a14="http://schemas.microsoft.com/office/drawing/2010/main" val="0"/>
              </a:ext>
            </a:extLst>
          </a:blip>
          <a:srcRect l="293" r="293"/>
          <a:stretch>
            <a:fillRect/>
          </a:stretch>
        </p:blipFill>
        <p:spPr/>
      </p:pic>
      <p:sp>
        <p:nvSpPr>
          <p:cNvPr id="21" name="Title 12">
            <a:extLst>
              <a:ext uri="{FF2B5EF4-FFF2-40B4-BE49-F238E27FC236}">
                <a16:creationId xmlns:a16="http://schemas.microsoft.com/office/drawing/2014/main" id="{BED86852-CAC7-4E96-BE4B-B629E64FA273}"/>
              </a:ext>
            </a:extLst>
          </p:cNvPr>
          <p:cNvSpPr>
            <a:spLocks noGrp="1"/>
          </p:cNvSpPr>
          <p:nvPr>
            <p:ph type="title"/>
          </p:nvPr>
        </p:nvSpPr>
        <p:spPr>
          <a:xfrm>
            <a:off x="1306742" y="5863771"/>
            <a:ext cx="6129338" cy="1088572"/>
          </a:xfrm>
        </p:spPr>
        <p:txBody>
          <a:bodyPr>
            <a:normAutofit/>
          </a:bodyPr>
          <a:lstStyle/>
          <a:p>
            <a:r>
              <a:rPr lang="lt-LT" sz="4000" dirty="0"/>
              <a:t>AČIŪ UŽ DĖMESĮ</a:t>
            </a:r>
            <a:r>
              <a:rPr lang="en-US" sz="4000" dirty="0"/>
              <a:t>!</a:t>
            </a:r>
            <a:endParaRPr lang="lt-LT" sz="4000" dirty="0"/>
          </a:p>
        </p:txBody>
      </p:sp>
      <p:sp>
        <p:nvSpPr>
          <p:cNvPr id="22" name="Text Placeholder 13">
            <a:extLst>
              <a:ext uri="{FF2B5EF4-FFF2-40B4-BE49-F238E27FC236}">
                <a16:creationId xmlns:a16="http://schemas.microsoft.com/office/drawing/2014/main" id="{4820CC38-B0D1-413C-BF8A-5376E3F5A0EC}"/>
              </a:ext>
            </a:extLst>
          </p:cNvPr>
          <p:cNvSpPr>
            <a:spLocks noGrp="1"/>
          </p:cNvSpPr>
          <p:nvPr>
            <p:ph type="body" sz="half" idx="2"/>
          </p:nvPr>
        </p:nvSpPr>
        <p:spPr>
          <a:xfrm>
            <a:off x="1306743" y="6952343"/>
            <a:ext cx="7532457" cy="2827761"/>
          </a:xfrm>
        </p:spPr>
        <p:txBody>
          <a:bodyPr>
            <a:normAutofit/>
          </a:bodyPr>
          <a:lstStyle/>
          <a:p>
            <a:pPr marL="0" indent="0">
              <a:buNone/>
            </a:pPr>
            <a:r>
              <a:rPr lang="lt-LT" sz="3600" dirty="0">
                <a:solidFill>
                  <a:schemeClr val="tx1">
                    <a:lumMod val="85000"/>
                    <a:lumOff val="15000"/>
                  </a:schemeClr>
                </a:solidFill>
                <a:latin typeface="+mj-lt"/>
              </a:rPr>
              <a:t>Jei šiuo metu neturite klausimų, galite juos visada atsiųsti vėliau </a:t>
            </a:r>
            <a:r>
              <a:rPr lang="lt-LT" sz="3600" b="0" i="0" dirty="0">
                <a:solidFill>
                  <a:schemeClr val="tx1">
                    <a:lumMod val="85000"/>
                    <a:lumOff val="15000"/>
                  </a:schemeClr>
                </a:solidFill>
                <a:effectLst/>
                <a:latin typeface="+mj-lt"/>
              </a:rPr>
              <a:t>Rita</a:t>
            </a:r>
            <a:r>
              <a:rPr lang="en-US" sz="3600" b="0" i="0" dirty="0" err="1">
                <a:solidFill>
                  <a:schemeClr val="tx1">
                    <a:lumMod val="85000"/>
                    <a:lumOff val="15000"/>
                  </a:schemeClr>
                </a:solidFill>
                <a:effectLst/>
                <a:latin typeface="+mj-lt"/>
              </a:rPr>
              <a:t>i</a:t>
            </a:r>
            <a:r>
              <a:rPr lang="lt-LT" sz="3600" b="0" i="0" dirty="0">
                <a:solidFill>
                  <a:schemeClr val="tx1">
                    <a:lumMod val="85000"/>
                    <a:lumOff val="15000"/>
                  </a:schemeClr>
                </a:solidFill>
                <a:effectLst/>
                <a:latin typeface="+mj-lt"/>
              </a:rPr>
              <a:t> </a:t>
            </a:r>
            <a:r>
              <a:rPr lang="lt-LT" sz="3600" b="0" i="0" dirty="0" err="1">
                <a:solidFill>
                  <a:schemeClr val="tx1">
                    <a:lumMod val="85000"/>
                    <a:lumOff val="15000"/>
                  </a:schemeClr>
                </a:solidFill>
                <a:effectLst/>
                <a:latin typeface="+mj-lt"/>
              </a:rPr>
              <a:t>Latvyt</a:t>
            </a:r>
            <a:r>
              <a:rPr lang="en-US" sz="3600" b="0" i="0" dirty="0" err="1">
                <a:solidFill>
                  <a:schemeClr val="tx1">
                    <a:lumMod val="85000"/>
                    <a:lumOff val="15000"/>
                  </a:schemeClr>
                </a:solidFill>
                <a:effectLst/>
                <a:latin typeface="+mj-lt"/>
              </a:rPr>
              <a:t>ei</a:t>
            </a:r>
            <a:r>
              <a:rPr lang="lt-LT" sz="3600" b="0" i="0" dirty="0">
                <a:solidFill>
                  <a:schemeClr val="tx1">
                    <a:lumMod val="85000"/>
                    <a:lumOff val="15000"/>
                  </a:schemeClr>
                </a:solidFill>
                <a:effectLst/>
                <a:latin typeface="+mj-lt"/>
              </a:rPr>
              <a:t>, kontaktiniai duomenys el. p. </a:t>
            </a:r>
            <a:r>
              <a:rPr lang="lt-LT" sz="3600" b="0" i="0" u="none" strike="noStrike" dirty="0" err="1">
                <a:solidFill>
                  <a:schemeClr val="tx1">
                    <a:lumMod val="85000"/>
                    <a:lumOff val="15000"/>
                  </a:schemeClr>
                </a:solidFill>
                <a:effectLst/>
                <a:latin typeface="+mj-lt"/>
                <a:hlinkClick r:id="rId4">
                  <a:extLst>
                    <a:ext uri="{A12FA001-AC4F-418D-AE19-62706E023703}">
                      <ahyp:hlinkClr xmlns:ahyp="http://schemas.microsoft.com/office/drawing/2018/hyperlinkcolor" val="tx"/>
                    </a:ext>
                  </a:extLst>
                </a:hlinkClick>
              </a:rPr>
              <a:t>rita.latvyte@</a:t>
            </a:r>
            <a:r>
              <a:rPr lang="lt-LT" sz="3600" dirty="0" err="1">
                <a:solidFill>
                  <a:schemeClr val="tx1">
                    <a:lumMod val="85000"/>
                    <a:lumOff val="15000"/>
                  </a:schemeClr>
                </a:solidFill>
                <a:latin typeface="+mj-lt"/>
                <a:hlinkClick r:id="rId4">
                  <a:extLst>
                    <a:ext uri="{A12FA001-AC4F-418D-AE19-62706E023703}">
                      <ahyp:hlinkClr xmlns:ahyp="http://schemas.microsoft.com/office/drawing/2018/hyperlinkcolor" val="tx"/>
                    </a:ext>
                  </a:extLst>
                </a:hlinkClick>
              </a:rPr>
              <a:t>zudc.</a:t>
            </a:r>
            <a:r>
              <a:rPr lang="lt-LT" sz="3600" b="0" i="0" u="none" strike="noStrike" dirty="0" err="1">
                <a:solidFill>
                  <a:schemeClr val="tx1">
                    <a:lumMod val="85000"/>
                    <a:lumOff val="15000"/>
                  </a:schemeClr>
                </a:solidFill>
                <a:effectLst/>
                <a:latin typeface="+mj-lt"/>
                <a:hlinkClick r:id="rId4">
                  <a:extLst>
                    <a:ext uri="{A12FA001-AC4F-418D-AE19-62706E023703}">
                      <ahyp:hlinkClr xmlns:ahyp="http://schemas.microsoft.com/office/drawing/2018/hyperlinkcolor" val="tx"/>
                    </a:ext>
                  </a:extLst>
                </a:hlinkClick>
              </a:rPr>
              <a:t>lt</a:t>
            </a:r>
            <a:r>
              <a:rPr lang="lt-LT" sz="3600" b="0" i="0" dirty="0">
                <a:solidFill>
                  <a:schemeClr val="tx1">
                    <a:lumMod val="85000"/>
                    <a:lumOff val="15000"/>
                  </a:schemeClr>
                </a:solidFill>
                <a:effectLst/>
                <a:latin typeface="+mj-lt"/>
              </a:rPr>
              <a:t>, tel. </a:t>
            </a:r>
            <a:r>
              <a:rPr lang="lt-LT" sz="3600" b="0" i="0" dirty="0" err="1">
                <a:solidFill>
                  <a:schemeClr val="tx1">
                    <a:lumMod val="85000"/>
                    <a:lumOff val="15000"/>
                  </a:schemeClr>
                </a:solidFill>
                <a:effectLst/>
                <a:latin typeface="+mj-lt"/>
              </a:rPr>
              <a:t>nr.</a:t>
            </a:r>
            <a:r>
              <a:rPr lang="lt-LT" sz="3600" b="0" i="0" dirty="0">
                <a:solidFill>
                  <a:schemeClr val="tx1">
                    <a:lumMod val="85000"/>
                    <a:lumOff val="15000"/>
                  </a:schemeClr>
                </a:solidFill>
                <a:effectLst/>
                <a:latin typeface="+mj-lt"/>
              </a:rPr>
              <a:t> +370 614 68065</a:t>
            </a:r>
            <a:r>
              <a:rPr lang="lt-LT" sz="3600" b="0" i="0" dirty="0">
                <a:solidFill>
                  <a:srgbClr val="7E898F"/>
                </a:solidFill>
                <a:effectLst/>
                <a:latin typeface="open_sansregular"/>
              </a:rPr>
              <a:t>.</a:t>
            </a:r>
            <a:endParaRPr lang="lt-LT" sz="3600" dirty="0"/>
          </a:p>
        </p:txBody>
      </p:sp>
    </p:spTree>
    <p:extLst>
      <p:ext uri="{BB962C8B-B14F-4D97-AF65-F5344CB8AC3E}">
        <p14:creationId xmlns:p14="http://schemas.microsoft.com/office/powerpoint/2010/main" val="253079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a:xfrm>
            <a:off x="1306741" y="914399"/>
            <a:ext cx="16290143" cy="1721431"/>
          </a:xfrm>
        </p:spPr>
        <p:txBody>
          <a:bodyPr/>
          <a:lstStyle/>
          <a:p>
            <a:pPr algn="ctr"/>
            <a:r>
              <a:rPr lang="lt-LT" sz="4800" dirty="0">
                <a:latin typeface="Arial" panose="020B0604020202020204" pitchFamily="34" charset="0"/>
              </a:rPr>
              <a:t>Korupcija darbo santykiuose</a:t>
            </a:r>
            <a:endParaRPr lang="lt-LT" dirty="0"/>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862178" y="1699060"/>
            <a:ext cx="5697167" cy="3970318"/>
          </a:xfrm>
          <a:solidFill>
            <a:schemeClr val="accent5"/>
          </a:solidFill>
          <a:ln>
            <a:noFill/>
          </a:ln>
        </p:spPr>
        <p:style>
          <a:lnRef idx="0">
            <a:scrgbClr r="0" g="0" b="0"/>
          </a:lnRef>
          <a:fillRef idx="0">
            <a:scrgbClr r="0" g="0" b="0"/>
          </a:fillRef>
          <a:effectRef idx="0">
            <a:scrgbClr r="0" g="0" b="0"/>
          </a:effectRef>
          <a:fontRef idx="minor">
            <a:schemeClr val="lt1"/>
          </a:fontRef>
        </p:style>
        <p:txBody>
          <a:bodyPr>
            <a:normAutofit/>
          </a:bodyPr>
          <a:lstStyle/>
          <a:p>
            <a:pPr marL="342900" indent="-342900">
              <a:buAutoNum type="arabicPeriod"/>
            </a:pPr>
            <a:r>
              <a:rPr lang="lt-LT" sz="1800" b="1" dirty="0"/>
              <a:t>Darbo sutartimi ar darbo įstatymais įtvirtintų pareigų neatitinkančio darbuotojo elgesys</a:t>
            </a:r>
          </a:p>
          <a:p>
            <a:r>
              <a:rPr lang="lt-LT" sz="1800" dirty="0"/>
              <a:t>Nors Darbo kodeksas (toliau ir – DK) tiesiogiai korupcinių veikų sąvokos nevartoja, tačiau tokių veikų atlikimas paprastai pažeidžia darbo teisės normas (tokias kaip pareiga veikti sąžiningai (DK 24 straipsnio 1 dalis), pareiga naudoti darbdaviui priklausančias darbo priemones tik darbo reikmėms (DK 24 straipsnio 4 dalis), darbuotojo pareiga vengti interesų konflikto (DK 24 straipsnio 5 dalis), DK 31 straipsnio 2 dalyje įtvirtinta darbuotojo pareiga saugoti darbdavio turtinius ir neturtinius interesus, naudotis darbdavio perduotomis darbo priemonėmis, turtu ir lėšomis taupiai ir pagal jų tikslinę paskirtį. </a:t>
            </a:r>
          </a:p>
          <a:p>
            <a:endParaRPr lang="lt-LT" sz="2000" dirty="0"/>
          </a:p>
        </p:txBody>
      </p:sp>
      <p:sp>
        <p:nvSpPr>
          <p:cNvPr id="2" name="TextBox 1">
            <a:extLst>
              <a:ext uri="{FF2B5EF4-FFF2-40B4-BE49-F238E27FC236}">
                <a16:creationId xmlns:a16="http://schemas.microsoft.com/office/drawing/2014/main" id="{09B6BF3E-D377-4B80-AD73-8D0C79ABC4D5}"/>
              </a:ext>
            </a:extLst>
          </p:cNvPr>
          <p:cNvSpPr txBox="1"/>
          <p:nvPr/>
        </p:nvSpPr>
        <p:spPr>
          <a:xfrm>
            <a:off x="12224630" y="1806488"/>
            <a:ext cx="5088485" cy="36933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lt-LT" sz="1800" b="1" dirty="0"/>
              <a:t>2. Naudos siekimas</a:t>
            </a:r>
          </a:p>
          <a:p>
            <a:r>
              <a:rPr lang="lt-LT" sz="1800" dirty="0"/>
              <a:t>Naudos gali būti siekiama tiek sau, tiek kitam asmeniui (paprastai tai būna giminystės, svainystės ar kitais artimais socialiniais ryšiais susijęs asmuo). Tačiau bet kuriuo atveju naudos nesiekiama įmonei. Jei veika, tegu ir neteisėta, siekiama naudos įmonei (pvz., karteliniai susitarimai), tuomet gali būti keliamas atsakomybės kitais pagrindais klausimas, tačiau kalbėti apie korupciją darbo santykiuose pagrindo, manytina, nėra. Darbuotojas  turi siekti naudos sau ar susijusiam asmeniui, tačiau tokie veiksmai neduoda naudos darbdaviui.</a:t>
            </a:r>
          </a:p>
        </p:txBody>
      </p:sp>
      <p:sp>
        <p:nvSpPr>
          <p:cNvPr id="3" name="TextBox 2">
            <a:extLst>
              <a:ext uri="{FF2B5EF4-FFF2-40B4-BE49-F238E27FC236}">
                <a16:creationId xmlns:a16="http://schemas.microsoft.com/office/drawing/2014/main" id="{81BF7695-9599-7015-C1C8-288B6DBE5A7E}"/>
              </a:ext>
            </a:extLst>
          </p:cNvPr>
          <p:cNvSpPr txBox="1"/>
          <p:nvPr/>
        </p:nvSpPr>
        <p:spPr>
          <a:xfrm>
            <a:off x="7108807" y="3114563"/>
            <a:ext cx="4789523" cy="2862322"/>
          </a:xfrm>
          <a:prstGeom prst="rect">
            <a:avLst/>
          </a:prstGeom>
          <a:ln>
            <a:noFill/>
          </a:ln>
        </p:spPr>
        <p:style>
          <a:lnRef idx="0">
            <a:scrgbClr r="0" g="0" b="0"/>
          </a:lnRef>
          <a:fillRef idx="1001">
            <a:schemeClr val="dk1"/>
          </a:fillRef>
          <a:effectRef idx="0">
            <a:scrgbClr r="0" g="0" b="0"/>
          </a:effectRef>
          <a:fontRef idx="minor">
            <a:schemeClr val="lt1"/>
          </a:fontRef>
        </p:style>
        <p:txBody>
          <a:bodyPr wrap="square" rtlCol="0">
            <a:spAutoFit/>
          </a:bodyPr>
          <a:lstStyle/>
          <a:p>
            <a:pPr algn="ctr"/>
            <a:r>
              <a:rPr lang="en-US" b="1" dirty="0"/>
              <a:t>3</a:t>
            </a:r>
            <a:r>
              <a:rPr lang="en-US" sz="1800" b="1" dirty="0"/>
              <a:t>. R</a:t>
            </a:r>
            <a:r>
              <a:rPr lang="lt-LT" sz="1800" b="1" dirty="0" err="1"/>
              <a:t>eali</a:t>
            </a:r>
            <a:r>
              <a:rPr lang="lt-LT" sz="1800" b="1" dirty="0"/>
              <a:t> ar potenciali žala (pakenkimas) įmonei</a:t>
            </a:r>
            <a:endParaRPr lang="en-US" sz="1800" b="1" dirty="0"/>
          </a:p>
          <a:p>
            <a:r>
              <a:rPr lang="lt-LT" sz="1800" dirty="0"/>
              <a:t>Korupcijos darbo santykiuose vertinime žodžiui „žala“ suteikiama plati reikšmė, apimanti tiek turtinių, tiek neturtinių, be to, ne tik individualių, bet ir viešųjų interesų pažeidimą. Taip pat nereikia darbo santykiuose įrodinėti realios padarytos žalos, nes korupcinei veikai konstatuoti užtenka žalos grėsmės</a:t>
            </a:r>
          </a:p>
        </p:txBody>
      </p:sp>
      <p:sp>
        <p:nvSpPr>
          <p:cNvPr id="6" name="TextBox 5">
            <a:extLst>
              <a:ext uri="{FF2B5EF4-FFF2-40B4-BE49-F238E27FC236}">
                <a16:creationId xmlns:a16="http://schemas.microsoft.com/office/drawing/2014/main" id="{6E6CDBDC-6D31-F629-5ED3-078DC171A983}"/>
              </a:ext>
            </a:extLst>
          </p:cNvPr>
          <p:cNvSpPr txBox="1"/>
          <p:nvPr/>
        </p:nvSpPr>
        <p:spPr>
          <a:xfrm>
            <a:off x="1306741" y="6453962"/>
            <a:ext cx="16502794" cy="230832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lt-LT" sz="2400" b="1" dirty="0"/>
              <a:t>Išvada</a:t>
            </a:r>
          </a:p>
          <a:p>
            <a:r>
              <a:rPr lang="lt-LT" sz="2400" dirty="0"/>
              <a:t>Korupcijos pasireiškimas daugiau yra susijęs su darbuotojo pareigų pobūdžiu bei darbo tvarkos reglamentavimu, t. y. korumpuotai gali elgtis tiek asmuo, atsakingas už naujų darbuotojų atranką bei priėmimą į darbą, tiek asmuo, atsakingas už paslaugų teikimą klientams. Korumpuotas elgesys yra tikėtinas, kai (1) darbuotojo pareigos, darbo ir sprendimų priėmimo tvarka nėra išsamiai apibrėžti, (2) jo veikla yra susijusi su vienašaliu savarankišku sprendimų priėmimu, papildomų teisių, įpareigojimų ar lengvatų suteikimu ar atėmimu, (3) nėra įtvirtinta tinkama darbuotojo kontrolė. </a:t>
            </a:r>
          </a:p>
        </p:txBody>
      </p:sp>
      <p:cxnSp>
        <p:nvCxnSpPr>
          <p:cNvPr id="8" name="Tiesioji rodyklės jungtis 7">
            <a:extLst>
              <a:ext uri="{FF2B5EF4-FFF2-40B4-BE49-F238E27FC236}">
                <a16:creationId xmlns:a16="http://schemas.microsoft.com/office/drawing/2014/main" id="{70435857-3F05-96E5-91DD-E1BDACE914EB}"/>
              </a:ext>
            </a:extLst>
          </p:cNvPr>
          <p:cNvCxnSpPr>
            <a:cxnSpLocks/>
          </p:cNvCxnSpPr>
          <p:nvPr/>
        </p:nvCxnSpPr>
        <p:spPr>
          <a:xfrm>
            <a:off x="6765957" y="2053669"/>
            <a:ext cx="2314248" cy="9447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Tiesioji rodyklės jungtis 8">
            <a:extLst>
              <a:ext uri="{FF2B5EF4-FFF2-40B4-BE49-F238E27FC236}">
                <a16:creationId xmlns:a16="http://schemas.microsoft.com/office/drawing/2014/main" id="{9CB86052-0E72-FAC8-4109-C80FFA9C040F}"/>
              </a:ext>
            </a:extLst>
          </p:cNvPr>
          <p:cNvCxnSpPr>
            <a:cxnSpLocks/>
          </p:cNvCxnSpPr>
          <p:nvPr/>
        </p:nvCxnSpPr>
        <p:spPr>
          <a:xfrm flipH="1">
            <a:off x="9558138" y="2053669"/>
            <a:ext cx="2488550" cy="9447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45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7C8E1B4-DB1B-1529-8E55-AAA7DE0558E9}"/>
              </a:ext>
            </a:extLst>
          </p:cNvPr>
          <p:cNvSpPr>
            <a:spLocks noGrp="1"/>
          </p:cNvSpPr>
          <p:nvPr>
            <p:ph type="title"/>
          </p:nvPr>
        </p:nvSpPr>
        <p:spPr/>
        <p:txBody>
          <a:bodyPr/>
          <a:lstStyle/>
          <a:p>
            <a:r>
              <a:rPr lang="lt-LT" dirty="0">
                <a:ln w="0"/>
                <a:solidFill>
                  <a:schemeClr val="accent1"/>
                </a:solidFill>
                <a:effectLst>
                  <a:outerShdw blurRad="38100" dist="25400" dir="5400000" algn="ctr" rotWithShape="0">
                    <a:srgbClr val="6E747A">
                      <a:alpha val="43000"/>
                    </a:srgbClr>
                  </a:outerShdw>
                </a:effectLst>
              </a:rPr>
              <a:t>Svarbiausias bruožas skiriantis kyšį nuo dovanos yra:</a:t>
            </a:r>
          </a:p>
        </p:txBody>
      </p:sp>
      <p:sp>
        <p:nvSpPr>
          <p:cNvPr id="3" name="Teksto vietos rezervavimo ženklas 2">
            <a:extLst>
              <a:ext uri="{FF2B5EF4-FFF2-40B4-BE49-F238E27FC236}">
                <a16:creationId xmlns:a16="http://schemas.microsoft.com/office/drawing/2014/main" id="{51D29891-62C4-C4DE-6B9D-039967D732F3}"/>
              </a:ext>
            </a:extLst>
          </p:cNvPr>
          <p:cNvSpPr>
            <a:spLocks noGrp="1"/>
          </p:cNvSpPr>
          <p:nvPr>
            <p:ph type="body" sz="half" idx="2"/>
          </p:nvPr>
        </p:nvSpPr>
        <p:spPr/>
        <p:txBody>
          <a:bodyPr>
            <a:normAutofit/>
          </a:bodyPr>
          <a:lstStyle/>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 </a:t>
            </a:r>
            <a:r>
              <a:rPr lang="lt-LT"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Ką duodame</a:t>
            </a:r>
          </a:p>
          <a:p>
            <a:endParaRPr lang="lt-LT"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 </a:t>
            </a:r>
            <a:r>
              <a:rPr lang="lt-LT"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Kiek duodame</a:t>
            </a:r>
          </a:p>
          <a:p>
            <a:endParaRPr lang="lt-LT"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a:t>
            </a:r>
            <a:r>
              <a:rPr lang="lt-LT"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Už ką duodame</a:t>
            </a:r>
          </a:p>
        </p:txBody>
      </p:sp>
    </p:spTree>
    <p:extLst>
      <p:ext uri="{BB962C8B-B14F-4D97-AF65-F5344CB8AC3E}">
        <p14:creationId xmlns:p14="http://schemas.microsoft.com/office/powerpoint/2010/main" val="357432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r>
              <a:rPr lang="en-US" sz="4800" dirty="0"/>
              <a:t>KOVOS SU KORUPCIJA TEIS</a:t>
            </a:r>
            <a:r>
              <a:rPr lang="lt-LT" sz="4800" dirty="0"/>
              <a:t>ĖS AKTAI</a:t>
            </a:r>
            <a:br>
              <a:rPr lang="lt-LT" sz="4800" dirty="0"/>
            </a:br>
            <a:endParaRPr lang="lt-LT" dirty="0"/>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309688" y="2416629"/>
            <a:ext cx="14768512" cy="6733721"/>
          </a:xfrm>
        </p:spPr>
        <p:txBody>
          <a:bodyPr>
            <a:normAutofit fontScale="92500" lnSpcReduction="20000"/>
          </a:bodyPr>
          <a:lstStyle/>
          <a:p>
            <a:pPr algn="l">
              <a:buFont typeface="Arial" panose="020B0604020202020204" pitchFamily="34" charset="0"/>
              <a:buChar char="•"/>
            </a:pPr>
            <a:r>
              <a:rPr lang="lt-LT" sz="2200" b="1" i="0" u="none" strike="noStrike" dirty="0">
                <a:solidFill>
                  <a:srgbClr val="283C52"/>
                </a:solidFill>
                <a:effectLst/>
                <a:latin typeface="+mj-lt"/>
                <a:hlinkClick r:id="rId2"/>
              </a:rPr>
              <a:t>Lietuvos Respublikos korupcijos prevencijos įstatymas</a:t>
            </a:r>
            <a:endParaRPr lang="lt-LT" sz="2200" b="0" i="0" dirty="0">
              <a:solidFill>
                <a:srgbClr val="444444"/>
              </a:solidFill>
              <a:effectLst/>
              <a:latin typeface="+mj-lt"/>
            </a:endParaRPr>
          </a:p>
          <a:p>
            <a:pPr algn="l">
              <a:buFont typeface="Arial" panose="020B0604020202020204" pitchFamily="34" charset="0"/>
              <a:buChar char="•"/>
            </a:pPr>
            <a:r>
              <a:rPr lang="lt-LT" sz="2200" b="1" i="0" u="none" strike="noStrike" dirty="0">
                <a:solidFill>
                  <a:srgbClr val="283C52"/>
                </a:solidFill>
                <a:effectLst/>
                <a:latin typeface="+mj-lt"/>
                <a:hlinkClick r:id="rId3"/>
              </a:rPr>
              <a:t>2022–2033 metų nacionalinė darbotvarkė korupcijos prevencijos klausimais</a:t>
            </a:r>
            <a:endParaRPr lang="lt-LT" sz="2200" b="0" i="0" dirty="0">
              <a:solidFill>
                <a:srgbClr val="444444"/>
              </a:solidFill>
              <a:effectLst/>
              <a:latin typeface="+mj-lt"/>
            </a:endParaRPr>
          </a:p>
          <a:p>
            <a:pPr algn="l">
              <a:buFont typeface="Arial" panose="020B0604020202020204" pitchFamily="34" charset="0"/>
              <a:buChar char="•"/>
            </a:pPr>
            <a:r>
              <a:rPr lang="lt-LT" sz="2200" b="1" i="0" u="none" strike="noStrike" dirty="0">
                <a:solidFill>
                  <a:srgbClr val="283C52"/>
                </a:solidFill>
                <a:effectLst/>
                <a:latin typeface="+mj-lt"/>
                <a:hlinkClick r:id="rId4"/>
              </a:rPr>
              <a:t>Lietuvos Respublikos Vyriausybės nutarimas Dėl Lietuvos Respublikos Vyriausybės komisijos kovai su korupcija koordinuoti sudarymo</a:t>
            </a:r>
            <a:endParaRPr lang="lt-LT" sz="2200" b="0" i="0" dirty="0">
              <a:solidFill>
                <a:srgbClr val="444444"/>
              </a:solidFill>
              <a:effectLst/>
              <a:latin typeface="+mj-lt"/>
            </a:endParaRPr>
          </a:p>
          <a:p>
            <a:pPr algn="l">
              <a:buFont typeface="Arial" panose="020B0604020202020204" pitchFamily="34" charset="0"/>
              <a:buChar char="•"/>
            </a:pPr>
            <a:r>
              <a:rPr lang="lt-LT" sz="2200" b="1" i="0" u="none" strike="noStrike" dirty="0">
                <a:solidFill>
                  <a:srgbClr val="283C52"/>
                </a:solidFill>
                <a:effectLst/>
                <a:latin typeface="+mj-lt"/>
                <a:hlinkClick r:id="rId5"/>
              </a:rPr>
              <a:t>Jungtinių Tautų konvencija prieš korupciją</a:t>
            </a:r>
            <a:endParaRPr lang="lt-LT" sz="2200" b="0" i="0" dirty="0">
              <a:solidFill>
                <a:srgbClr val="444444"/>
              </a:solidFill>
              <a:effectLst/>
              <a:latin typeface="+mj-lt"/>
            </a:endParaRPr>
          </a:p>
          <a:p>
            <a:pPr algn="l">
              <a:buFont typeface="Arial" panose="020B0604020202020204" pitchFamily="34" charset="0"/>
              <a:buChar char="•"/>
            </a:pPr>
            <a:r>
              <a:rPr lang="lt-LT" sz="2200" b="1" i="0" u="none" strike="noStrike" dirty="0">
                <a:solidFill>
                  <a:srgbClr val="283C52"/>
                </a:solidFill>
                <a:effectLst/>
                <a:latin typeface="+mj-lt"/>
                <a:hlinkClick r:id="rId6"/>
              </a:rPr>
              <a:t>Baudžiamosios teisės konvencija dėl korupcijos</a:t>
            </a:r>
            <a:endParaRPr lang="lt-LT" sz="2200" b="0" i="0" dirty="0">
              <a:solidFill>
                <a:srgbClr val="444444"/>
              </a:solidFill>
              <a:effectLst/>
              <a:latin typeface="+mj-lt"/>
            </a:endParaRPr>
          </a:p>
          <a:p>
            <a:pPr algn="l">
              <a:buFont typeface="Arial" panose="020B0604020202020204" pitchFamily="34" charset="0"/>
              <a:buChar char="•"/>
            </a:pPr>
            <a:r>
              <a:rPr lang="lt-LT" sz="2200" b="1" i="0" u="none" strike="noStrike" dirty="0">
                <a:solidFill>
                  <a:srgbClr val="283C52"/>
                </a:solidFill>
                <a:effectLst/>
                <a:latin typeface="+mj-lt"/>
                <a:hlinkClick r:id="rId7"/>
              </a:rPr>
              <a:t>Civilinės teisės konvencija dėl korupcijos</a:t>
            </a:r>
            <a:endParaRPr lang="lt-LT" sz="2200" b="0" i="0" dirty="0">
              <a:solidFill>
                <a:srgbClr val="444444"/>
              </a:solidFill>
              <a:effectLst/>
              <a:latin typeface="+mj-lt"/>
            </a:endParaRPr>
          </a:p>
          <a:p>
            <a:pPr algn="l">
              <a:buFont typeface="Arial" panose="020B0604020202020204" pitchFamily="34" charset="0"/>
              <a:buChar char="•"/>
            </a:pPr>
            <a:r>
              <a:rPr lang="lt-LT" sz="2200" b="1" i="0" u="none" strike="noStrike" dirty="0">
                <a:solidFill>
                  <a:srgbClr val="283C52"/>
                </a:solidFill>
                <a:effectLst/>
                <a:latin typeface="+mj-lt"/>
                <a:hlinkClick r:id="rId8"/>
              </a:rPr>
              <a:t>Konvencija dėl kovos su užsienio pareigūnų papirkimu sudarant tarptautinius verslo sandorius</a:t>
            </a:r>
            <a:br>
              <a:rPr lang="lt-LT" sz="2200" b="1" i="0" dirty="0">
                <a:solidFill>
                  <a:srgbClr val="666666"/>
                </a:solidFill>
                <a:effectLst/>
                <a:latin typeface="+mj-lt"/>
              </a:rPr>
            </a:br>
            <a:endParaRPr lang="lt-LT" sz="2200" dirty="0">
              <a:solidFill>
                <a:srgbClr val="666666"/>
              </a:solidFill>
              <a:latin typeface="+mj-lt"/>
            </a:endParaRPr>
          </a:p>
          <a:p>
            <a:pPr algn="just" fontAlgn="base"/>
            <a:r>
              <a:rPr lang="lt-LT" sz="2200" b="0" i="0" u="none" strike="noStrike" dirty="0">
                <a:solidFill>
                  <a:srgbClr val="0C9668"/>
                </a:solidFill>
                <a:effectLst/>
                <a:latin typeface="+mj-lt"/>
              </a:rPr>
              <a:t>Etikos ir skaidraus elgesio kodeksas</a:t>
            </a:r>
            <a:endParaRPr lang="lt-LT" sz="2200" b="0" i="0" dirty="0">
              <a:solidFill>
                <a:srgbClr val="666666"/>
              </a:solidFill>
              <a:effectLst/>
              <a:latin typeface="+mj-lt"/>
            </a:endParaRPr>
          </a:p>
          <a:p>
            <a:pPr algn="just" fontAlgn="base"/>
            <a:r>
              <a:rPr lang="lt-LT" sz="2200" b="0" i="0" u="none" strike="noStrike" dirty="0">
                <a:solidFill>
                  <a:srgbClr val="0C9668"/>
                </a:solidFill>
                <a:effectLst/>
                <a:latin typeface="+mj-lt"/>
              </a:rPr>
              <a:t>Nulinės tolerancijos korupcijai politika valstybės įmonėje Žemės ūkio duomenų centre</a:t>
            </a:r>
            <a:endParaRPr lang="lt-LT" sz="2200" b="0" i="0" dirty="0">
              <a:solidFill>
                <a:srgbClr val="666666"/>
              </a:solidFill>
              <a:effectLst/>
              <a:latin typeface="+mj-lt"/>
            </a:endParaRPr>
          </a:p>
          <a:p>
            <a:pPr algn="just" fontAlgn="base"/>
            <a:r>
              <a:rPr lang="lt-LT" sz="2200" b="0" i="0" u="none" strike="noStrike" dirty="0">
                <a:solidFill>
                  <a:srgbClr val="0C9668"/>
                </a:solidFill>
                <a:effectLst/>
                <a:latin typeface="+mj-lt"/>
              </a:rPr>
              <a:t>Viešųjų ir privačių interesų derinimo valstybės įmonėje Žemės ūkio duomenų centre tvarkos aprašas </a:t>
            </a:r>
            <a:endParaRPr lang="lt-LT" sz="2200" b="0" i="0" dirty="0">
              <a:solidFill>
                <a:srgbClr val="666666"/>
              </a:solidFill>
              <a:effectLst/>
              <a:latin typeface="+mj-lt"/>
            </a:endParaRPr>
          </a:p>
          <a:p>
            <a:pPr algn="just" fontAlgn="base"/>
            <a:r>
              <a:rPr lang="lt-LT" sz="2200" b="0" i="0" u="none" strike="noStrike" dirty="0">
                <a:solidFill>
                  <a:srgbClr val="0C9668"/>
                </a:solidFill>
                <a:effectLst/>
                <a:latin typeface="+mj-lt"/>
              </a:rPr>
              <a:t>Informacijos apie pažeidimus valstybės įmonėje Žemės ūkio duomenų centre vidiniu kanalu teikimo ir tvarkymo tvarkos aprašas</a:t>
            </a:r>
            <a:endParaRPr lang="lt-LT" sz="2200" b="0" i="0" dirty="0">
              <a:solidFill>
                <a:srgbClr val="666666"/>
              </a:solidFill>
              <a:effectLst/>
              <a:latin typeface="+mj-lt"/>
            </a:endParaRPr>
          </a:p>
          <a:p>
            <a:pPr algn="just" fontAlgn="base"/>
            <a:r>
              <a:rPr lang="lt-LT" sz="2200" b="0" i="0" u="none" strike="noStrike" dirty="0">
                <a:solidFill>
                  <a:srgbClr val="0C9668"/>
                </a:solidFill>
                <a:effectLst/>
                <a:latin typeface="+mj-lt"/>
              </a:rPr>
              <a:t>Lobistinės veiklos priežiūros valstybės įmonėje Žemės ūkio duomenų  centre tvarkos aprašas</a:t>
            </a:r>
            <a:endParaRPr lang="lt-LT" sz="2200" b="0" i="0" dirty="0">
              <a:solidFill>
                <a:srgbClr val="666666"/>
              </a:solidFill>
              <a:effectLst/>
              <a:latin typeface="+mj-lt"/>
            </a:endParaRPr>
          </a:p>
          <a:p>
            <a:pPr algn="just" fontAlgn="base"/>
            <a:r>
              <a:rPr lang="lt-LT" sz="2200" b="0" i="0" u="none" strike="noStrike" dirty="0">
                <a:solidFill>
                  <a:srgbClr val="0C9668"/>
                </a:solidFill>
                <a:effectLst/>
                <a:latin typeface="+mj-lt"/>
              </a:rPr>
              <a:t>Dėl veiksmų gavus neteisėtą atlygį valstybės įmonėje Žemės ūkio duomenų centre tvarkos </a:t>
            </a:r>
            <a:r>
              <a:rPr lang="lt-LT" sz="1800" b="0" i="0" u="none" strike="noStrike" dirty="0">
                <a:solidFill>
                  <a:srgbClr val="0C9668"/>
                </a:solidFill>
                <a:effectLst/>
              </a:rPr>
              <a:t>aprašas</a:t>
            </a:r>
            <a:endParaRPr lang="lt-LT" sz="1800" b="0" i="0" dirty="0">
              <a:solidFill>
                <a:srgbClr val="666666"/>
              </a:solidFill>
              <a:effectLst/>
            </a:endParaRPr>
          </a:p>
          <a:p>
            <a:pPr algn="l"/>
            <a:endParaRPr lang="lt-LT" b="0" i="0" dirty="0">
              <a:solidFill>
                <a:srgbClr val="444444"/>
              </a:solidFill>
              <a:effectLst/>
              <a:latin typeface="Open Sans" panose="020B0606030504020204" pitchFamily="34" charset="0"/>
            </a:endParaRPr>
          </a:p>
          <a:p>
            <a:br>
              <a:rPr lang="lt-LT" dirty="0"/>
            </a:br>
            <a:endParaRPr lang="lt-LT" dirty="0"/>
          </a:p>
        </p:txBody>
      </p:sp>
    </p:spTree>
    <p:extLst>
      <p:ext uri="{BB962C8B-B14F-4D97-AF65-F5344CB8AC3E}">
        <p14:creationId xmlns:p14="http://schemas.microsoft.com/office/powerpoint/2010/main" val="206679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r>
              <a:rPr lang="lt-LT" sz="4400" dirty="0"/>
              <a:t>DARBUOTOJŲ </a:t>
            </a:r>
            <a:r>
              <a:rPr lang="en-US" sz="4400" dirty="0"/>
              <a:t>ATSPARUMO</a:t>
            </a:r>
            <a:r>
              <a:rPr lang="lt-LT" sz="4400" dirty="0"/>
              <a:t> KORUPCIJAI </a:t>
            </a:r>
            <a:r>
              <a:rPr lang="en-US" sz="4400" dirty="0"/>
              <a:t>LYGIS</a:t>
            </a:r>
            <a:br>
              <a:rPr lang="lt-LT" sz="4800" dirty="0"/>
            </a:br>
            <a:endParaRPr lang="lt-LT" dirty="0"/>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958274" y="3133910"/>
            <a:ext cx="12778452" cy="5942012"/>
          </a:xfrm>
        </p:spPr>
        <p:txBody>
          <a:bodyPr/>
          <a:lstStyle/>
          <a:p>
            <a:r>
              <a:rPr lang="lt-LT" sz="3600" b="1" dirty="0">
                <a:solidFill>
                  <a:schemeClr val="accent5">
                    <a:lumMod val="50000"/>
                  </a:schemeClr>
                </a:solidFill>
                <a:effectLst/>
                <a:latin typeface="+mj-lt"/>
                <a:ea typeface="Times New Roman" panose="02020603050405020304" pitchFamily="18" charset="0"/>
              </a:rPr>
              <a:t>Atsparumo korupcijai lygio (</a:t>
            </a:r>
            <a:r>
              <a:rPr lang="en-US" sz="3600" b="1" dirty="0">
                <a:solidFill>
                  <a:schemeClr val="accent5">
                    <a:lumMod val="50000"/>
                  </a:schemeClr>
                </a:solidFill>
                <a:latin typeface="+mj-lt"/>
                <a:ea typeface="Times New Roman" panose="02020603050405020304" pitchFamily="18" charset="0"/>
              </a:rPr>
              <a:t>AKL</a:t>
            </a:r>
            <a:r>
              <a:rPr lang="lt-LT" sz="3600" b="1" dirty="0">
                <a:solidFill>
                  <a:schemeClr val="accent5">
                    <a:lumMod val="50000"/>
                  </a:schemeClr>
                </a:solidFill>
                <a:effectLst/>
                <a:latin typeface="+mj-lt"/>
                <a:ea typeface="Times New Roman" panose="02020603050405020304" pitchFamily="18" charset="0"/>
              </a:rPr>
              <a:t>) nustatymo išvada</a:t>
            </a:r>
            <a:endParaRPr lang="en-US" sz="3600" b="1" dirty="0">
              <a:solidFill>
                <a:schemeClr val="accent5">
                  <a:lumMod val="50000"/>
                </a:schemeClr>
              </a:solidFill>
              <a:effectLst/>
              <a:latin typeface="+mj-lt"/>
              <a:ea typeface="Times New Roman" panose="02020603050405020304" pitchFamily="18" charset="0"/>
            </a:endParaRPr>
          </a:p>
          <a:p>
            <a:endParaRPr lang="lt-LT" sz="4000" b="1" dirty="0">
              <a:latin typeface="+mj-lt"/>
              <a:ea typeface="Times New Roman" panose="02020603050405020304" pitchFamily="18" charset="0"/>
            </a:endParaRPr>
          </a:p>
          <a:p>
            <a:r>
              <a:rPr lang="lt-LT" sz="4000" b="1" dirty="0">
                <a:latin typeface="+mj-lt"/>
                <a:ea typeface="Times New Roman" panose="02020603050405020304" pitchFamily="18" charset="0"/>
              </a:rPr>
              <a:t>Žemės ūkio duomenų centre AKL yra 0,64</a:t>
            </a:r>
          </a:p>
          <a:p>
            <a:endParaRPr lang="lt-LT" sz="4000" b="1" dirty="0">
              <a:latin typeface="+mj-lt"/>
              <a:ea typeface="Times New Roman" panose="02020603050405020304" pitchFamily="18" charset="0"/>
            </a:endParaRPr>
          </a:p>
          <a:p>
            <a:pPr marL="0" marR="0" indent="450215" algn="just">
              <a:spcBef>
                <a:spcPts val="0"/>
              </a:spcBef>
              <a:spcAft>
                <a:spcPts val="0"/>
              </a:spcAft>
            </a:pPr>
            <a:r>
              <a:rPr lang="lt-LT" sz="3200" b="0" i="0" dirty="0">
                <a:solidFill>
                  <a:schemeClr val="accent5">
                    <a:lumMod val="50000"/>
                  </a:schemeClr>
                </a:solidFill>
                <a:effectLst/>
                <a:latin typeface="+mj-lt"/>
              </a:rPr>
              <a:t>labai žemu AKL laikomas, kai jo rezultatas yra nuo 0 iki 0,2;</a:t>
            </a:r>
          </a:p>
          <a:p>
            <a:pPr marL="0" marR="0" indent="450215" algn="just">
              <a:spcBef>
                <a:spcPts val="0"/>
              </a:spcBef>
              <a:spcAft>
                <a:spcPts val="0"/>
              </a:spcAft>
            </a:pPr>
            <a:r>
              <a:rPr lang="lt-LT" sz="3200" b="0" i="0" dirty="0">
                <a:solidFill>
                  <a:schemeClr val="accent5">
                    <a:lumMod val="50000"/>
                  </a:schemeClr>
                </a:solidFill>
                <a:effectLst/>
                <a:latin typeface="+mj-lt"/>
              </a:rPr>
              <a:t>žemu AKL laikomas, kai rezultatas yra nuo 0,2 iki 0,4;</a:t>
            </a:r>
          </a:p>
          <a:p>
            <a:pPr marL="0" marR="0" indent="450215" algn="just">
              <a:spcBef>
                <a:spcPts val="0"/>
              </a:spcBef>
              <a:spcAft>
                <a:spcPts val="0"/>
              </a:spcAft>
            </a:pPr>
            <a:r>
              <a:rPr lang="lt-LT" sz="3200" b="0" i="0" dirty="0">
                <a:solidFill>
                  <a:schemeClr val="accent5">
                    <a:lumMod val="50000"/>
                  </a:schemeClr>
                </a:solidFill>
                <a:effectLst/>
                <a:latin typeface="+mj-lt"/>
              </a:rPr>
              <a:t>vidutiniu AKL laikomas, kai rezultatas yra nuo 0,4 iki 0,6;</a:t>
            </a:r>
          </a:p>
          <a:p>
            <a:pPr marL="0" marR="0" indent="450215" algn="just">
              <a:spcBef>
                <a:spcPts val="0"/>
              </a:spcBef>
              <a:spcAft>
                <a:spcPts val="0"/>
              </a:spcAft>
            </a:pPr>
            <a:r>
              <a:rPr lang="lt-LT" sz="3200" b="0" i="0" dirty="0">
                <a:solidFill>
                  <a:schemeClr val="accent5">
                    <a:lumMod val="50000"/>
                  </a:schemeClr>
                </a:solidFill>
                <a:effectLst/>
                <a:latin typeface="+mj-lt"/>
              </a:rPr>
              <a:t>aukštu AKL laikomas, kai rezultatas yra nuo 0,6 iki 0,8;</a:t>
            </a:r>
          </a:p>
          <a:p>
            <a:pPr marL="0" marR="0" indent="450215" algn="just">
              <a:spcBef>
                <a:spcPts val="0"/>
              </a:spcBef>
              <a:spcAft>
                <a:spcPts val="0"/>
              </a:spcAft>
            </a:pPr>
            <a:r>
              <a:rPr lang="lt-LT" sz="3200" b="0" i="0" dirty="0">
                <a:solidFill>
                  <a:schemeClr val="accent5">
                    <a:lumMod val="50000"/>
                  </a:schemeClr>
                </a:solidFill>
                <a:effectLst/>
                <a:latin typeface="+mj-lt"/>
              </a:rPr>
              <a:t>labai aukštu AKL laikomas, kai rezultatas yra 0,8 ir daugiau.</a:t>
            </a:r>
          </a:p>
          <a:p>
            <a:endParaRPr lang="lt-LT" sz="4000" dirty="0">
              <a:effectLst/>
              <a:latin typeface="+mj-lt"/>
              <a:ea typeface="Times New Roman" panose="02020603050405020304" pitchFamily="18" charset="0"/>
            </a:endParaRPr>
          </a:p>
          <a:p>
            <a:endParaRPr lang="lt-LT" dirty="0"/>
          </a:p>
        </p:txBody>
      </p:sp>
    </p:spTree>
    <p:extLst>
      <p:ext uri="{BB962C8B-B14F-4D97-AF65-F5344CB8AC3E}">
        <p14:creationId xmlns:p14="http://schemas.microsoft.com/office/powerpoint/2010/main" val="168382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lstStyle/>
          <a:p>
            <a:r>
              <a:rPr lang="lt-LT" sz="4800" dirty="0"/>
              <a:t>ETIKOS KODEKSO GAIRĖS</a:t>
            </a:r>
            <a:br>
              <a:rPr lang="lt-LT" sz="4800" dirty="0"/>
            </a:br>
            <a:endParaRPr lang="lt-LT" dirty="0"/>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937548" y="2250251"/>
            <a:ext cx="4889093" cy="4650280"/>
          </a:xfrm>
        </p:spPr>
        <p:style>
          <a:lnRef idx="1">
            <a:schemeClr val="accent5"/>
          </a:lnRef>
          <a:fillRef idx="2">
            <a:schemeClr val="accent5"/>
          </a:fillRef>
          <a:effectRef idx="1">
            <a:schemeClr val="accent5"/>
          </a:effectRef>
          <a:fontRef idx="minor">
            <a:schemeClr val="dk1"/>
          </a:fontRef>
        </p:style>
        <p:txBody>
          <a:bodyPr>
            <a:normAutofit/>
          </a:bodyPr>
          <a:lstStyle/>
          <a:p>
            <a:endParaRPr lang="lt-LT" dirty="0"/>
          </a:p>
          <a:p>
            <a:r>
              <a:rPr lang="lt-LT" sz="2000" b="1" dirty="0">
                <a:solidFill>
                  <a:schemeClr val="tx1">
                    <a:lumMod val="75000"/>
                  </a:schemeClr>
                </a:solidFill>
                <a:effectLst/>
                <a:latin typeface="Arial" panose="020B0604020202020204" pitchFamily="34" charset="0"/>
                <a:ea typeface="Times New Roman" panose="02020603050405020304" pitchFamily="18" charset="0"/>
              </a:rPr>
              <a:t>ETIŠKOS VEIKLOS PRINCIPAI</a:t>
            </a:r>
          </a:p>
          <a:p>
            <a:r>
              <a:rPr lang="lt-LT" sz="2000" b="1" dirty="0">
                <a:solidFill>
                  <a:schemeClr val="tx1">
                    <a:lumMod val="75000"/>
                  </a:schemeClr>
                </a:solidFill>
                <a:effectLst/>
                <a:latin typeface="Arial" panose="020B0604020202020204" pitchFamily="34" charset="0"/>
                <a:ea typeface="Times New Roman" panose="02020603050405020304" pitchFamily="18" charset="0"/>
              </a:rPr>
              <a:t>sąžiningumas. </a:t>
            </a:r>
            <a:r>
              <a:rPr lang="lt-LT" sz="2000" dirty="0">
                <a:solidFill>
                  <a:schemeClr val="tx1">
                    <a:lumMod val="75000"/>
                  </a:schemeClr>
                </a:solidFill>
                <a:effectLst/>
                <a:latin typeface="Arial" panose="020B0604020202020204" pitchFamily="34" charset="0"/>
                <a:ea typeface="Times New Roman" panose="02020603050405020304" pitchFamily="18" charset="0"/>
              </a:rPr>
              <a:t>ŽŪDC darbuotojai privalo elgtis nepriekaištingai, nepriimti, neteikti, nereikalauti, neprašyti ir nesiūlyti dovanų, nesiimti apgaulės, sukčiavimo, korupcinio pobūdžio nusikalstamų veikų ar kitų teisės aktais uždraustų veikų, būti objektyvūs priimdami sprendimus, vengti asmeniškumo, </a:t>
            </a:r>
            <a:r>
              <a:rPr lang="lt-LT" sz="2000" u="sng" dirty="0">
                <a:solidFill>
                  <a:srgbClr val="FF0000"/>
                </a:solidFill>
                <a:effectLst/>
                <a:latin typeface="Arial" panose="020B0604020202020204" pitchFamily="34" charset="0"/>
                <a:ea typeface="Times New Roman" panose="02020603050405020304" pitchFamily="18" charset="0"/>
              </a:rPr>
              <a:t>išklausyti ir pateikti tokią informaciją</a:t>
            </a:r>
            <a:r>
              <a:rPr lang="lt-LT" sz="2000" dirty="0">
                <a:solidFill>
                  <a:schemeClr val="tx1">
                    <a:lumMod val="75000"/>
                  </a:schemeClr>
                </a:solidFill>
                <a:effectLst/>
                <a:latin typeface="Arial" panose="020B0604020202020204" pitchFamily="34" charset="0"/>
                <a:ea typeface="Times New Roman" panose="02020603050405020304" pitchFamily="18" charset="0"/>
              </a:rPr>
              <a:t>, kuri padėtų asmeniui priimti tinkamiausią sprendimą, nedemonstruoti savo simpatijų ar antipatijų ir išskirtinio dėmesio atskiriems asmenims ar jų grupėms</a:t>
            </a:r>
            <a:endParaRPr lang="lt-LT" sz="2000" dirty="0">
              <a:solidFill>
                <a:schemeClr val="tx1">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a:p>
            <a:endParaRPr lang="lt-LT" sz="2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lt-LT" dirty="0"/>
          </a:p>
        </p:txBody>
      </p:sp>
      <p:sp>
        <p:nvSpPr>
          <p:cNvPr id="2" name="Text Placeholder 4">
            <a:extLst>
              <a:ext uri="{FF2B5EF4-FFF2-40B4-BE49-F238E27FC236}">
                <a16:creationId xmlns:a16="http://schemas.microsoft.com/office/drawing/2014/main" id="{4C0A8A3B-34D1-A066-0544-BF9A7E1DB4B8}"/>
              </a:ext>
            </a:extLst>
          </p:cNvPr>
          <p:cNvSpPr txBox="1">
            <a:spLocks/>
          </p:cNvSpPr>
          <p:nvPr/>
        </p:nvSpPr>
        <p:spPr>
          <a:xfrm>
            <a:off x="6561843" y="4134010"/>
            <a:ext cx="6618656" cy="553304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endParaRPr lang="lt-LT" dirty="0"/>
          </a:p>
          <a:p>
            <a:r>
              <a:rPr lang="lt-LT" sz="20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PAPILDOMAS DARBAS</a:t>
            </a:r>
          </a:p>
          <a:p>
            <a:r>
              <a:rPr lang="lt-LT" sz="2000" dirty="0">
                <a:solidFill>
                  <a:schemeClr val="bg1"/>
                </a:solidFill>
                <a:latin typeface="Arial" panose="020B0604020202020204" pitchFamily="34" charset="0"/>
                <a:ea typeface="Times New Roman" panose="02020603050405020304" pitchFamily="18" charset="0"/>
              </a:rPr>
              <a:t>Darbuotojas gali dirbti kitą darbą, jeigu tai nesukelia nuolatinio interesų konflikto įmonėje, nesudaro prielaidų pasinaudoti tarnybine (darbine) padėtimi ir privačiais interesais, nediskredituoja ŽŪDC darbuotojo autoriteto, nekliudo asmeniui, einančiam pareigas ŽŪDC, tinkamai atlikti jo pareigybės aprašyme nustatytas funkcijas.</a:t>
            </a:r>
            <a:endParaRPr lang="lt-LT"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r>
              <a:rPr lang="lt-LT" sz="2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Jei darbuotojo papildomas darbas ar ketinimas dirbti papildomą darbą gali turėti įtakos ŽŪDC interesams. Šiuo atveju darbuotojas privalo pranešti ŽŪDC apie aplinkybes, galinčias reikšmingai paveikti darbo sutarties sudarymą, vykdymą ir nutraukimą;</a:t>
            </a:r>
          </a:p>
          <a:p>
            <a:r>
              <a:rPr lang="lt-LT" sz="2000" dirty="0">
                <a:solidFill>
                  <a:schemeClr val="bg1"/>
                </a:solidFill>
                <a:latin typeface="Arial" panose="020B0604020202020204" pitchFamily="34" charset="0"/>
                <a:ea typeface="Times New Roman" panose="02020603050405020304" pitchFamily="18" charset="0"/>
              </a:rPr>
              <a:t>Kai gauta duomenų, kad darbuotojas dirbdamas kitą darbą neteisėtai naudojasi ŽŪDC turtu, duomenimis, konfidencialia informacija ar kitais resursais</a:t>
            </a:r>
            <a:endParaRPr lang="lt-LT"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lt-LT" dirty="0"/>
          </a:p>
        </p:txBody>
      </p:sp>
      <p:sp>
        <p:nvSpPr>
          <p:cNvPr id="3" name="Text Placeholder 4">
            <a:extLst>
              <a:ext uri="{FF2B5EF4-FFF2-40B4-BE49-F238E27FC236}">
                <a16:creationId xmlns:a16="http://schemas.microsoft.com/office/drawing/2014/main" id="{68734368-2B44-9FC1-24BE-66E163A2A124}"/>
              </a:ext>
            </a:extLst>
          </p:cNvPr>
          <p:cNvSpPr txBox="1">
            <a:spLocks/>
          </p:cNvSpPr>
          <p:nvPr/>
        </p:nvSpPr>
        <p:spPr>
          <a:xfrm>
            <a:off x="11653284" y="416130"/>
            <a:ext cx="4685414" cy="336495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0" indent="0" algn="l" defTabSz="1425550" rtl="0" eaLnBrk="1" latinLnBrk="0" hangingPunct="1">
              <a:lnSpc>
                <a:spcPct val="90000"/>
              </a:lnSpc>
              <a:spcBef>
                <a:spcPts val="1559"/>
              </a:spcBef>
              <a:buFont typeface="Arial" panose="020B0604020202020204" pitchFamily="34" charset="0"/>
              <a:buNone/>
              <a:defRPr sz="1600" kern="1200">
                <a:solidFill>
                  <a:schemeClr val="tx1"/>
                </a:solidFill>
                <a:latin typeface="+mn-lt"/>
                <a:ea typeface="+mn-ea"/>
                <a:cs typeface="+mn-cs"/>
              </a:defRPr>
            </a:lvl1pPr>
            <a:lvl2pPr marL="457200" indent="0" algn="l" defTabSz="1425550" rtl="0" eaLnBrk="1" latinLnBrk="0" hangingPunct="1">
              <a:lnSpc>
                <a:spcPct val="90000"/>
              </a:lnSpc>
              <a:spcBef>
                <a:spcPts val="780"/>
              </a:spcBef>
              <a:buFont typeface="Arial" panose="020B0604020202020204" pitchFamily="34" charset="0"/>
              <a:buNone/>
              <a:defRPr sz="1400" kern="1200">
                <a:solidFill>
                  <a:schemeClr val="tx1"/>
                </a:solidFill>
                <a:latin typeface="+mn-lt"/>
                <a:ea typeface="+mn-ea"/>
                <a:cs typeface="+mn-cs"/>
              </a:defRPr>
            </a:lvl2pPr>
            <a:lvl3pPr marL="914400" indent="0" algn="l" defTabSz="1425550" rtl="0" eaLnBrk="1" latinLnBrk="0" hangingPunct="1">
              <a:lnSpc>
                <a:spcPct val="90000"/>
              </a:lnSpc>
              <a:spcBef>
                <a:spcPts val="780"/>
              </a:spcBef>
              <a:buFont typeface="Arial" panose="020B0604020202020204" pitchFamily="34" charset="0"/>
              <a:buNone/>
              <a:defRPr sz="1200" kern="1200">
                <a:solidFill>
                  <a:schemeClr val="tx1"/>
                </a:solidFill>
                <a:latin typeface="+mn-lt"/>
                <a:ea typeface="+mn-ea"/>
                <a:cs typeface="+mn-cs"/>
              </a:defRPr>
            </a:lvl3pPr>
            <a:lvl4pPr marL="1371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4pPr>
            <a:lvl5pPr marL="18288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5pPr>
            <a:lvl6pPr marL="22860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6pPr>
            <a:lvl7pPr marL="27432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7pPr>
            <a:lvl8pPr marL="32004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8pPr>
            <a:lvl9pPr marL="3657600" indent="0" algn="l" defTabSz="1425550" rtl="0" eaLnBrk="1" latinLnBrk="0" hangingPunct="1">
              <a:lnSpc>
                <a:spcPct val="90000"/>
              </a:lnSpc>
              <a:spcBef>
                <a:spcPts val="780"/>
              </a:spcBef>
              <a:buFont typeface="Arial" panose="020B0604020202020204" pitchFamily="34" charset="0"/>
              <a:buNone/>
              <a:defRPr sz="1000" kern="1200">
                <a:solidFill>
                  <a:schemeClr val="tx1"/>
                </a:solidFill>
                <a:latin typeface="+mn-lt"/>
                <a:ea typeface="+mn-ea"/>
                <a:cs typeface="+mn-cs"/>
              </a:defRPr>
            </a:lvl9pPr>
          </a:lstStyle>
          <a:p>
            <a:endParaRPr lang="lt-LT" dirty="0"/>
          </a:p>
          <a:p>
            <a:r>
              <a:rPr lang="lt-LT" sz="2000" b="1" dirty="0">
                <a:solidFill>
                  <a:schemeClr val="bg1"/>
                </a:solidFill>
              </a:rPr>
              <a:t>SOCIALINIAI TINKLAI</a:t>
            </a:r>
          </a:p>
          <a:p>
            <a:r>
              <a:rPr lang="lt-LT" sz="2000" dirty="0">
                <a:solidFill>
                  <a:schemeClr val="bg1"/>
                </a:solidFill>
                <a:latin typeface="Arial" panose="020B0604020202020204" pitchFamily="34" charset="0"/>
                <a:ea typeface="Times New Roman" panose="02020603050405020304" pitchFamily="18" charset="0"/>
              </a:rPr>
              <a:t>Darbuotojas, viešai reikšdamas savo nuomonę apie valstybės valdžios ar valdymo institucijų veiklą ar vykdomą politiką, turi atsižvelgti į tai, kad jo nuomonė šiais klausimais gali būti suprantama kaip oficiali ŽŪDC nuomonė</a:t>
            </a:r>
          </a:p>
          <a:p>
            <a:endParaRPr lang="lt-LT" dirty="0"/>
          </a:p>
        </p:txBody>
      </p:sp>
    </p:spTree>
    <p:extLst>
      <p:ext uri="{BB962C8B-B14F-4D97-AF65-F5344CB8AC3E}">
        <p14:creationId xmlns:p14="http://schemas.microsoft.com/office/powerpoint/2010/main" val="3982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7E8325-D4D1-42B7-8B12-E91890A7DDC9}"/>
              </a:ext>
            </a:extLst>
          </p:cNvPr>
          <p:cNvSpPr>
            <a:spLocks noGrp="1"/>
          </p:cNvSpPr>
          <p:nvPr>
            <p:ph type="title"/>
          </p:nvPr>
        </p:nvSpPr>
        <p:spPr/>
        <p:txBody>
          <a:bodyPr>
            <a:normAutofit fontScale="90000"/>
          </a:bodyPr>
          <a:lstStyle/>
          <a:p>
            <a:r>
              <a:rPr lang="lt-LT" sz="4800" dirty="0"/>
              <a:t>VIEŠŲJŲ IR PRIVAČIŲ INTERESŲ DEKLARAVIMO REKOMENDACIJOS</a:t>
            </a:r>
            <a:br>
              <a:rPr lang="lt-LT" sz="4800" dirty="0"/>
            </a:br>
            <a:endParaRPr lang="lt-LT" dirty="0"/>
          </a:p>
        </p:txBody>
      </p:sp>
      <p:sp>
        <p:nvSpPr>
          <p:cNvPr id="5" name="Text Placeholder 4">
            <a:extLst>
              <a:ext uri="{FF2B5EF4-FFF2-40B4-BE49-F238E27FC236}">
                <a16:creationId xmlns:a16="http://schemas.microsoft.com/office/drawing/2014/main" id="{E46896F9-17B0-48AB-9C93-A312017A0B21}"/>
              </a:ext>
            </a:extLst>
          </p:cNvPr>
          <p:cNvSpPr>
            <a:spLocks noGrp="1"/>
          </p:cNvSpPr>
          <p:nvPr>
            <p:ph type="body" sz="half" idx="2"/>
          </p:nvPr>
        </p:nvSpPr>
        <p:spPr>
          <a:xfrm>
            <a:off x="1309688" y="3208338"/>
            <a:ext cx="13629056" cy="5942012"/>
          </a:xfrm>
        </p:spPr>
        <p:txBody>
          <a:bodyPr>
            <a:normAutofit/>
          </a:bodyPr>
          <a:lstStyle/>
          <a:p>
            <a:r>
              <a:rPr lang="lt-LT" sz="2400" i="0" u="none" strike="noStrike" baseline="0" dirty="0">
                <a:solidFill>
                  <a:schemeClr val="tx1">
                    <a:lumMod val="75000"/>
                  </a:schemeClr>
                </a:solidFill>
              </a:rPr>
              <a:t>Viešųjų interesų viršenybei užtikrinti deklaruojantys asmenys privalo:</a:t>
            </a:r>
          </a:p>
          <a:p>
            <a:r>
              <a:rPr lang="lt-LT" sz="2400" i="0" u="none" strike="noStrike" baseline="0" dirty="0">
                <a:solidFill>
                  <a:schemeClr val="tx1">
                    <a:lumMod val="75000"/>
                  </a:schemeClr>
                </a:solidFill>
              </a:rPr>
              <a:t>1) nešališkai</a:t>
            </a:r>
            <a:r>
              <a:rPr lang="lt-LT" sz="2400" dirty="0">
                <a:solidFill>
                  <a:schemeClr val="tx1">
                    <a:lumMod val="75000"/>
                  </a:schemeClr>
                </a:solidFill>
              </a:rPr>
              <a:t> </a:t>
            </a:r>
            <a:r>
              <a:rPr lang="lt-LT" sz="2400" i="0" u="none" strike="noStrike" baseline="0" dirty="0">
                <a:solidFill>
                  <a:schemeClr val="tx1">
                    <a:lumMod val="75000"/>
                  </a:schemeClr>
                </a:solidFill>
              </a:rPr>
              <a:t>sąžiningai ir tinkamai atlikti tarnybines pareigas</a:t>
            </a:r>
          </a:p>
          <a:p>
            <a:r>
              <a:rPr lang="lt-LT" sz="2400" i="0" u="none" strike="noStrike" baseline="0" dirty="0">
                <a:solidFill>
                  <a:schemeClr val="tx1">
                    <a:lumMod val="75000"/>
                  </a:schemeClr>
                </a:solidFill>
              </a:rPr>
              <a:t>2) vengti interesų konflikto ir elgtis taip, kad nekiltų abejonių, kad toks konfliktas yra</a:t>
            </a:r>
          </a:p>
          <a:p>
            <a:r>
              <a:rPr lang="lt-LT" sz="2400" i="0" u="none" strike="noStrike" baseline="0" dirty="0">
                <a:solidFill>
                  <a:schemeClr val="tx1">
                    <a:lumMod val="75000"/>
                  </a:schemeClr>
                </a:solidFill>
              </a:rPr>
              <a:t>3) nesinaudoti tarnybinėmis pareigomis ar tarnybiniu statusu asmeninei naudai gauti</a:t>
            </a:r>
          </a:p>
          <a:p>
            <a:r>
              <a:rPr lang="lt-LT" sz="2400" i="0" u="none" strike="noStrike" baseline="0" dirty="0">
                <a:solidFill>
                  <a:schemeClr val="tx1">
                    <a:lumMod val="75000"/>
                  </a:schemeClr>
                </a:solidFill>
              </a:rPr>
              <a:t>4) priimdami sprendimus, vadovautis įstatymais ir visų asmenų lygybės principu</a:t>
            </a:r>
          </a:p>
          <a:p>
            <a:r>
              <a:rPr lang="lt-LT" sz="2400" i="0" u="none" strike="noStrike" baseline="0" dirty="0">
                <a:solidFill>
                  <a:schemeClr val="tx1">
                    <a:lumMod val="75000"/>
                  </a:schemeClr>
                </a:solidFill>
              </a:rPr>
              <a:t>5) nesinaudoti viešai neskelbiama tarnybine informacija netarnybinei veiklai</a:t>
            </a:r>
          </a:p>
          <a:p>
            <a:r>
              <a:rPr lang="lt-LT" sz="2400" i="0" u="none" strike="noStrike" baseline="0" dirty="0">
                <a:solidFill>
                  <a:schemeClr val="tx1">
                    <a:lumMod val="75000"/>
                  </a:schemeClr>
                </a:solidFill>
              </a:rPr>
              <a:t>6) nesinaudoti ir neleisti kitiems naudotis įmonės valdomu turtu ne tarnybinei veiklai</a:t>
            </a:r>
          </a:p>
          <a:p>
            <a:r>
              <a:rPr lang="lt-LT" sz="2400" i="0" u="none" strike="noStrike" baseline="0" dirty="0">
                <a:solidFill>
                  <a:schemeClr val="tx1">
                    <a:lumMod val="75000"/>
                  </a:schemeClr>
                </a:solidFill>
              </a:rPr>
              <a:t>7) deklaruoti privačius interesus</a:t>
            </a:r>
          </a:p>
        </p:txBody>
      </p:sp>
    </p:spTree>
    <p:extLst>
      <p:ext uri="{BB962C8B-B14F-4D97-AF65-F5344CB8AC3E}">
        <p14:creationId xmlns:p14="http://schemas.microsoft.com/office/powerpoint/2010/main" val="4123841336"/>
      </p:ext>
    </p:extLst>
  </p:cSld>
  <p:clrMapOvr>
    <a:masterClrMapping/>
  </p:clrMapOvr>
</p:sld>
</file>

<file path=ppt/theme/theme1.xml><?xml version="1.0" encoding="utf-8"?>
<a:theme xmlns:a="http://schemas.openxmlformats.org/drawingml/2006/main" name="Office Theme">
  <a:themeElements>
    <a:clrScheme name="Custom 4">
      <a:dk1>
        <a:srgbClr val="0C4178"/>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TotalTime>
  <Words>3344</Words>
  <Application>Microsoft Office PowerPoint</Application>
  <PresentationFormat>Pasirinktinai</PresentationFormat>
  <Paragraphs>208</Paragraphs>
  <Slides>31</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31</vt:i4>
      </vt:variant>
    </vt:vector>
  </HeadingPairs>
  <TitlesOfParts>
    <vt:vector size="39" baseType="lpstr">
      <vt:lpstr>Arial</vt:lpstr>
      <vt:lpstr>Calibri</vt:lpstr>
      <vt:lpstr>Open Sans</vt:lpstr>
      <vt:lpstr>open_sansregular</vt:lpstr>
      <vt:lpstr>Roboto</vt:lpstr>
      <vt:lpstr>Space Grotesk</vt:lpstr>
      <vt:lpstr>Times New Roman</vt:lpstr>
      <vt:lpstr>Office Theme</vt:lpstr>
      <vt:lpstr>„PowerPoint“ pateiktis</vt:lpstr>
      <vt:lpstr>KORUPCIJOS PREVENCIJOS MOKYMŲ TURINYS</vt:lpstr>
      <vt:lpstr>KORUPCIJOS SAMPRATA, PALPLITIMAS, ŽALA </vt:lpstr>
      <vt:lpstr>Korupcija darbo santykiuose</vt:lpstr>
      <vt:lpstr>Svarbiausias bruožas skiriantis kyšį nuo dovanos yra:</vt:lpstr>
      <vt:lpstr>KOVOS SU KORUPCIJA TEISĖS AKTAI </vt:lpstr>
      <vt:lpstr>DARBUOTOJŲ ATSPARUMO KORUPCIJAI LYGIS </vt:lpstr>
      <vt:lpstr>ETIKOS KODEKSO GAIRĖS </vt:lpstr>
      <vt:lpstr>VIEŠŲJŲ IR PRIVAČIŲ INTERESŲ DEKLARAVIMO REKOMENDACIJOS </vt:lpstr>
      <vt:lpstr>Privačių interesų konfliktų šaltiniai</vt:lpstr>
      <vt:lpstr>Interesų kategorijos</vt:lpstr>
      <vt:lpstr> </vt:lpstr>
      <vt:lpstr>PRANEŠĖJŲ APSAUGA IR KONFIDENCIALUMO UŽTIKRINIMAS</vt:lpstr>
      <vt:lpstr>„PowerPoint“ pateiktis</vt:lpstr>
      <vt:lpstr>PRANEŠIMŲ KANALAS </vt:lpstr>
      <vt:lpstr>Nulinės dovanų politikos esmė</vt:lpstr>
      <vt:lpstr>Dovanų politikos aprašas</vt:lpstr>
      <vt:lpstr>Dovanų politikos aprašo sąvokos</vt:lpstr>
      <vt:lpstr>Dovanų politikos aprašo esminės nuostatos </vt:lpstr>
      <vt:lpstr>Dovanų politikos aprašo taikymas</vt:lpstr>
      <vt:lpstr>Dovanų politikos aprašo nuostatos</vt:lpstr>
      <vt:lpstr>VEIKSMAI GAVUS NETEISĖTĄ ATLYGĮ AR PRIĖMUS DOVANĄ</vt:lpstr>
      <vt:lpstr>Gautų dovanų registro pavyzdys (https://www.vmi.lt/evmi/vmi-nulin%C4%97-dovan%C5%B3-politika):</vt:lpstr>
      <vt:lpstr>Ką daryti jeigu tau siūloma kyšis arba kitoks neteisėtas atlygis?</vt:lpstr>
      <vt:lpstr>KITI KLAUSIMAI</vt:lpstr>
      <vt:lpstr>Dovanos ir kyšio skirtumai</vt:lpstr>
      <vt:lpstr>„PowerPoint“ pateiktis</vt:lpstr>
      <vt:lpstr>ŽINIŲ ĮTVIRTINIMAS</vt:lpstr>
      <vt:lpstr>Daugiau mokomosios informacijos apie dovanas ir korupcijos prevenciją galite rasti Specialiųjų tyrimų tarnybos e. mokymo platformoje https://emokymai.stt.lt </vt:lpstr>
      <vt:lpstr>Specialiųjų tyrimų tarnybos e. mokymo platformoje https://emokymai.stt.lt galite atlikti testą ir gauti pažymėjimą </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Vardas Pavardė</dc:title>
  <dc:creator>Admin</dc:creator>
  <cp:lastModifiedBy>Rita Latvytė</cp:lastModifiedBy>
  <cp:revision>78</cp:revision>
  <cp:lastPrinted>2023-10-26T08:37:31Z</cp:lastPrinted>
  <dcterms:created xsi:type="dcterms:W3CDTF">2023-02-15T09:24:42Z</dcterms:created>
  <dcterms:modified xsi:type="dcterms:W3CDTF">2023-10-29T18:51:59Z</dcterms:modified>
</cp:coreProperties>
</file>